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83" r:id="rId1"/>
  </p:sldMasterIdLst>
  <p:sldIdLst>
    <p:sldId id="256" r:id="rId2"/>
    <p:sldId id="257" r:id="rId3"/>
    <p:sldId id="276" r:id="rId4"/>
    <p:sldId id="275" r:id="rId5"/>
    <p:sldId id="258" r:id="rId6"/>
    <p:sldId id="287" r:id="rId7"/>
    <p:sldId id="263" r:id="rId8"/>
    <p:sldId id="277" r:id="rId9"/>
    <p:sldId id="278" r:id="rId10"/>
    <p:sldId id="279" r:id="rId11"/>
    <p:sldId id="280" r:id="rId12"/>
    <p:sldId id="288" r:id="rId13"/>
    <p:sldId id="289" r:id="rId14"/>
    <p:sldId id="290" r:id="rId15"/>
    <p:sldId id="294" r:id="rId16"/>
    <p:sldId id="295" r:id="rId17"/>
    <p:sldId id="296" r:id="rId18"/>
    <p:sldId id="297" r:id="rId19"/>
    <p:sldId id="267" r:id="rId20"/>
    <p:sldId id="26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94626"/>
  </p:normalViewPr>
  <p:slideViewPr>
    <p:cSldViewPr snapToGrid="0">
      <p:cViewPr varScale="1">
        <p:scale>
          <a:sx n="96" d="100"/>
          <a:sy n="96" d="100"/>
        </p:scale>
        <p:origin x="200" y="7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E3425CA-4B9D-4420-BB9E-C250DB30E421}"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3173076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69009179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6856108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242067678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4705464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397070397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722994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2496456931"/>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39866388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C83AFB-9E54-459E-8C6D-0913AC3BA5D7}"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2662204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EF7C3A7-D6F6-4D38-A7C3-B72967BB81A6}" type="datetime1">
              <a:rPr lang="en-US" smtClean="0"/>
              <a:t>11/18/24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82797499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F7C3A7-D6F6-4D38-A7C3-B72967BB81A6}" type="datetime1">
              <a:rPr lang="en-US" smtClean="0"/>
              <a:t>11/18/24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2584961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52F8D56-3D0E-48B8-8218-1F3A06A96C62}" type="datetime1">
              <a:rPr lang="en-US" smtClean="0"/>
              <a:t>11/18/24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770599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EC309E-27D4-401F-A74A-DEA16C7B51DC}" type="datetime1">
              <a:rPr lang="en-US" smtClean="0"/>
              <a:t>11/18/24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77924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EF7C3A7-D6F6-4D38-A7C3-B72967BB81A6}" type="datetime1">
              <a:rPr lang="en-US" smtClean="0"/>
              <a:t>11/18/24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318481536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586042B-6341-4E38-A80C-926D3BB8AAC9}" type="slidenum">
              <a:rPr lang="en-US" smtClean="0"/>
              <a:t>‹#›</a:t>
            </a:fld>
            <a:endParaRPr lang="en-US"/>
          </a:p>
        </p:txBody>
      </p:sp>
      <p:sp>
        <p:nvSpPr>
          <p:cNvPr id="5" name="Date Placeholder 4"/>
          <p:cNvSpPr>
            <a:spLocks noGrp="1"/>
          </p:cNvSpPr>
          <p:nvPr>
            <p:ph type="dt" sz="half" idx="10"/>
          </p:nvPr>
        </p:nvSpPr>
        <p:spPr/>
        <p:txBody>
          <a:bodyPr/>
          <a:lstStyle/>
          <a:p>
            <a:fld id="{F0DB8F2B-E487-4905-B553-FB649F2B6F23}" type="datetime1">
              <a:rPr lang="en-US" smtClean="0"/>
              <a:t>11/18/24</a:t>
            </a:fld>
            <a:endParaRPr lang="en-US"/>
          </a:p>
        </p:txBody>
      </p:sp>
    </p:spTree>
    <p:extLst>
      <p:ext uri="{BB962C8B-B14F-4D97-AF65-F5344CB8AC3E}">
        <p14:creationId xmlns:p14="http://schemas.microsoft.com/office/powerpoint/2010/main" val="3470728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EF7C3A7-D6F6-4D38-A7C3-B72967BB81A6}" type="datetime1">
              <a:rPr lang="en-US" smtClean="0"/>
              <a:t>11/18/24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586042B-6341-4E38-A80C-926D3BB8AAC9}" type="slidenum">
              <a:rPr lang="en-US" smtClean="0"/>
              <a:t>‹#›</a:t>
            </a:fld>
            <a:endParaRPr lang="en-US"/>
          </a:p>
        </p:txBody>
      </p:sp>
    </p:spTree>
    <p:extLst>
      <p:ext uri="{BB962C8B-B14F-4D97-AF65-F5344CB8AC3E}">
        <p14:creationId xmlns:p14="http://schemas.microsoft.com/office/powerpoint/2010/main" val="822616397"/>
      </p:ext>
    </p:extLst>
  </p:cSld>
  <p:clrMap bg1="lt1" tx1="dk1" bg2="lt2" tx2="dk2" accent1="accent1" accent2="accent2" accent3="accent3" accent4="accent4" accent5="accent5" accent6="accent6" hlink="hlink" folHlink="folHlink"/>
  <p:sldLayoutIdLst>
    <p:sldLayoutId id="2147483984" r:id="rId1"/>
    <p:sldLayoutId id="2147483985" r:id="rId2"/>
    <p:sldLayoutId id="2147483986" r:id="rId3"/>
    <p:sldLayoutId id="2147483987" r:id="rId4"/>
    <p:sldLayoutId id="2147483988" r:id="rId5"/>
    <p:sldLayoutId id="2147483989" r:id="rId6"/>
    <p:sldLayoutId id="2147483990" r:id="rId7"/>
    <p:sldLayoutId id="2147483991" r:id="rId8"/>
    <p:sldLayoutId id="2147483992" r:id="rId9"/>
    <p:sldLayoutId id="2147483993" r:id="rId10"/>
    <p:sldLayoutId id="2147483994" r:id="rId11"/>
    <p:sldLayoutId id="2147483995" r:id="rId12"/>
    <p:sldLayoutId id="2147483996" r:id="rId13"/>
    <p:sldLayoutId id="2147483997" r:id="rId14"/>
    <p:sldLayoutId id="2147483998" r:id="rId15"/>
    <p:sldLayoutId id="2147483999"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longpathtech.com/"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blip>
          <a:srcRect t="15709" r="-1" b="-1"/>
          <a:stretch/>
        </p:blipFill>
        <p:spPr>
          <a:xfrm>
            <a:off x="20" y="10"/>
            <a:ext cx="12188932" cy="6857990"/>
          </a:xfrm>
          <a:prstGeom prst="rect">
            <a:avLst/>
          </a:prstGeom>
        </p:spPr>
      </p:pic>
      <p:sp>
        <p:nvSpPr>
          <p:cNvPr id="2" name="Title 1">
            <a:extLst>
              <a:ext uri="{FF2B5EF4-FFF2-40B4-BE49-F238E27FC236}">
                <a16:creationId xmlns:a16="http://schemas.microsoft.com/office/drawing/2014/main" id="{70DEB8F4-BE46-FB07-9BCE-A25782327499}"/>
              </a:ext>
            </a:extLst>
          </p:cNvPr>
          <p:cNvSpPr>
            <a:spLocks noGrp="1"/>
          </p:cNvSpPr>
          <p:nvPr>
            <p:ph type="ctrTitle"/>
          </p:nvPr>
        </p:nvSpPr>
        <p:spPr>
          <a:xfrm>
            <a:off x="841248" y="663959"/>
            <a:ext cx="10264073" cy="1448619"/>
          </a:xfrm>
        </p:spPr>
        <p:txBody>
          <a:bodyPr anchor="ctr">
            <a:noAutofit/>
          </a:bodyPr>
          <a:lstStyle/>
          <a:p>
            <a:pPr algn="l"/>
            <a:r>
              <a:rPr lang="en-US" sz="3400" b="1" dirty="0">
                <a:solidFill>
                  <a:schemeClr val="bg1"/>
                </a:solidFill>
              </a:rPr>
              <a:t>Using Multilinear Regression of Publicly-Provided NAM Forecast Data to Develop Site-Specific Wind and Temperature Models </a:t>
            </a:r>
          </a:p>
        </p:txBody>
      </p:sp>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3892069"/>
            <a:ext cx="5254751" cy="1972900"/>
          </a:xfrm>
        </p:spPr>
        <p:txBody>
          <a:bodyPr anchor="b">
            <a:normAutofit/>
          </a:bodyPr>
          <a:lstStyle/>
          <a:p>
            <a:pPr algn="l"/>
            <a:r>
              <a:rPr lang="en-US" dirty="0">
                <a:solidFill>
                  <a:schemeClr val="bg1"/>
                </a:solidFill>
              </a:rPr>
              <a:t>Project 4 (Final Project)</a:t>
            </a:r>
          </a:p>
          <a:p>
            <a:pPr algn="l"/>
            <a:r>
              <a:rPr lang="en-US" dirty="0">
                <a:solidFill>
                  <a:schemeClr val="bg1"/>
                </a:solidFill>
              </a:rPr>
              <a:t>Steph </a:t>
            </a:r>
            <a:r>
              <a:rPr lang="en-US" dirty="0" err="1">
                <a:solidFill>
                  <a:schemeClr val="bg1"/>
                </a:solidFill>
              </a:rPr>
              <a:t>Abegg</a:t>
            </a:r>
            <a:endParaRPr lang="en-US" dirty="0">
              <a:solidFill>
                <a:schemeClr val="bg1"/>
              </a:solidFill>
            </a:endParaRPr>
          </a:p>
        </p:txBody>
      </p:sp>
    </p:spTree>
    <p:extLst>
      <p:ext uri="{BB962C8B-B14F-4D97-AF65-F5344CB8AC3E}">
        <p14:creationId xmlns:p14="http://schemas.microsoft.com/office/powerpoint/2010/main" val="3109466999"/>
      </p:ext>
    </p:extLst>
  </p:cSld>
  <p:clrMapOvr>
    <a:overrideClrMapping bg1="dk1" tx1="lt1" bg2="dk2" tx2="lt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06644CA2-EDC9-71E2-E158-8BCA65BB81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1580" y="1364064"/>
            <a:ext cx="9726420" cy="4559658"/>
          </a:xfrm>
          <a:prstGeom prst="rect">
            <a:avLst/>
          </a:prstGeom>
        </p:spPr>
      </p:pic>
      <p:sp>
        <p:nvSpPr>
          <p:cNvPr id="6" name="TextBox 5">
            <a:extLst>
              <a:ext uri="{FF2B5EF4-FFF2-40B4-BE49-F238E27FC236}">
                <a16:creationId xmlns:a16="http://schemas.microsoft.com/office/drawing/2014/main" id="{13E3F574-B810-E27B-2A41-541830F9359B}"/>
              </a:ext>
            </a:extLst>
          </p:cNvPr>
          <p:cNvSpPr txBox="1"/>
          <p:nvPr/>
        </p:nvSpPr>
        <p:spPr>
          <a:xfrm>
            <a:off x="941580" y="6056243"/>
            <a:ext cx="9726420" cy="737959"/>
          </a:xfrm>
          <a:prstGeom prst="rect">
            <a:avLst/>
          </a:prstGeom>
          <a:solidFill>
            <a:schemeClr val="bg1">
              <a:alpha val="49976"/>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Linear regression of NAM forecasted temperature versus the 3D anemometer temperature measurements.</a:t>
            </a:r>
          </a:p>
        </p:txBody>
      </p:sp>
    </p:spTree>
    <p:extLst>
      <p:ext uri="{BB962C8B-B14F-4D97-AF65-F5344CB8AC3E}">
        <p14:creationId xmlns:p14="http://schemas.microsoft.com/office/powerpoint/2010/main" val="421760627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A04E1C4C-3EC2-014C-9973-7E4A08BBF6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6333" y="1381496"/>
            <a:ext cx="9584288" cy="4480145"/>
          </a:xfrm>
          <a:prstGeom prst="rect">
            <a:avLst/>
          </a:prstGeom>
        </p:spPr>
      </p:pic>
      <p:sp>
        <p:nvSpPr>
          <p:cNvPr id="6" name="TextBox 5">
            <a:extLst>
              <a:ext uri="{FF2B5EF4-FFF2-40B4-BE49-F238E27FC236}">
                <a16:creationId xmlns:a16="http://schemas.microsoft.com/office/drawing/2014/main" id="{6743AB9C-9555-8A31-8911-28266685F43A}"/>
              </a:ext>
            </a:extLst>
          </p:cNvPr>
          <p:cNvSpPr txBox="1"/>
          <p:nvPr/>
        </p:nvSpPr>
        <p:spPr>
          <a:xfrm>
            <a:off x="936334" y="5990841"/>
            <a:ext cx="9584287" cy="737959"/>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Linear regression of NAM forecasted wind direction versus the 3D anemometer wind direction measurements.</a:t>
            </a:r>
          </a:p>
        </p:txBody>
      </p:sp>
    </p:spTree>
    <p:extLst>
      <p:ext uri="{BB962C8B-B14F-4D97-AF65-F5344CB8AC3E}">
        <p14:creationId xmlns:p14="http://schemas.microsoft.com/office/powerpoint/2010/main" val="173697954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F98642DC-E5BA-4D4C-8759-E41E262A69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8982" y="1403802"/>
            <a:ext cx="9456049" cy="4457839"/>
          </a:xfrm>
          <a:prstGeom prst="rect">
            <a:avLst/>
          </a:prstGeom>
        </p:spPr>
      </p:pic>
      <p:sp>
        <p:nvSpPr>
          <p:cNvPr id="6" name="TextBox 5">
            <a:extLst>
              <a:ext uri="{FF2B5EF4-FFF2-40B4-BE49-F238E27FC236}">
                <a16:creationId xmlns:a16="http://schemas.microsoft.com/office/drawing/2014/main" id="{0E85B328-0BD6-F49E-1A04-CD045739A812}"/>
              </a:ext>
            </a:extLst>
          </p:cNvPr>
          <p:cNvSpPr txBox="1"/>
          <p:nvPr/>
        </p:nvSpPr>
        <p:spPr>
          <a:xfrm>
            <a:off x="958982" y="5956307"/>
            <a:ext cx="9456049" cy="737959"/>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Linear regression of NAM forecasted wind speed versus the 3D anemometer wind speed measurements.</a:t>
            </a:r>
          </a:p>
        </p:txBody>
      </p:sp>
    </p:spTree>
    <p:extLst>
      <p:ext uri="{BB962C8B-B14F-4D97-AF65-F5344CB8AC3E}">
        <p14:creationId xmlns:p14="http://schemas.microsoft.com/office/powerpoint/2010/main" val="132793782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Site-Specific Conditions Better than Direct NAM Forecast</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7E2DA42C-50E6-8744-DBAB-8D579333C4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4822" y="1843970"/>
            <a:ext cx="10093252" cy="3676450"/>
          </a:xfrm>
          <a:prstGeom prst="rect">
            <a:avLst/>
          </a:prstGeom>
        </p:spPr>
      </p:pic>
      <p:sp>
        <p:nvSpPr>
          <p:cNvPr id="6" name="TextBox 5">
            <a:extLst>
              <a:ext uri="{FF2B5EF4-FFF2-40B4-BE49-F238E27FC236}">
                <a16:creationId xmlns:a16="http://schemas.microsoft.com/office/drawing/2014/main" id="{124648CC-99F0-C145-A0A5-4221598B1529}"/>
              </a:ext>
            </a:extLst>
          </p:cNvPr>
          <p:cNvSpPr txBox="1"/>
          <p:nvPr/>
        </p:nvSpPr>
        <p:spPr>
          <a:xfrm>
            <a:off x="1054821" y="5623909"/>
            <a:ext cx="10083703" cy="737959"/>
          </a:xfrm>
          <a:prstGeom prst="rect">
            <a:avLst/>
          </a:prstGeom>
          <a:solidFill>
            <a:schemeClr val="bg1">
              <a:alpha val="49645"/>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Model values and NAM forecast values and 3D anemometer measurements of temperature. The model has a higher R</a:t>
            </a:r>
            <a:r>
              <a:rPr lang="en-US" sz="1800" b="1" i="1" baseline="30000" dirty="0">
                <a:solidFill>
                  <a:srgbClr val="BF4E14"/>
                </a:solidFill>
                <a:effectLst/>
                <a:latin typeface="Aptos" panose="020B0004020202020204" pitchFamily="34" charset="0"/>
                <a:ea typeface="Times New Roman" panose="02020603050405020304" pitchFamily="18" charset="0"/>
                <a:cs typeface="Times New Roman (Body CS)"/>
              </a:rPr>
              <a:t>2</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value and lower MSE than the NAM forecast.</a:t>
            </a:r>
          </a:p>
        </p:txBody>
      </p:sp>
    </p:spTree>
    <p:extLst>
      <p:ext uri="{BB962C8B-B14F-4D97-AF65-F5344CB8AC3E}">
        <p14:creationId xmlns:p14="http://schemas.microsoft.com/office/powerpoint/2010/main" val="143152401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Site-Specific Conditions Better than Direct NAM Forecast</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C230B435-98A8-0AD1-1AC6-229B54FAF0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519" y="1803588"/>
            <a:ext cx="10238518" cy="3699825"/>
          </a:xfrm>
          <a:prstGeom prst="rect">
            <a:avLst/>
          </a:prstGeom>
        </p:spPr>
      </p:pic>
      <p:sp>
        <p:nvSpPr>
          <p:cNvPr id="6" name="TextBox 5">
            <a:extLst>
              <a:ext uri="{FF2B5EF4-FFF2-40B4-BE49-F238E27FC236}">
                <a16:creationId xmlns:a16="http://schemas.microsoft.com/office/drawing/2014/main" id="{91D19284-A107-0661-4AAD-65F402384EFF}"/>
              </a:ext>
            </a:extLst>
          </p:cNvPr>
          <p:cNvSpPr txBox="1"/>
          <p:nvPr/>
        </p:nvSpPr>
        <p:spPr>
          <a:xfrm>
            <a:off x="1038519" y="5615928"/>
            <a:ext cx="10238518" cy="737959"/>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Model values and NAM forecast values and 3D anemometer measurements of wind direction. The model and NAM forecast had roughly the same R</a:t>
            </a:r>
            <a:r>
              <a:rPr lang="en-US" sz="1800" b="1" i="1" baseline="30000" dirty="0">
                <a:solidFill>
                  <a:srgbClr val="BF4E14"/>
                </a:solidFill>
                <a:effectLst/>
                <a:latin typeface="Aptos" panose="020B0004020202020204" pitchFamily="34" charset="0"/>
                <a:ea typeface="Times New Roman" panose="02020603050405020304" pitchFamily="18" charset="0"/>
                <a:cs typeface="Times New Roman (Body CS)"/>
              </a:rPr>
              <a:t>2</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and MSE values.</a:t>
            </a:r>
          </a:p>
        </p:txBody>
      </p:sp>
    </p:spTree>
    <p:extLst>
      <p:ext uri="{BB962C8B-B14F-4D97-AF65-F5344CB8AC3E}">
        <p14:creationId xmlns:p14="http://schemas.microsoft.com/office/powerpoint/2010/main" val="3625513917"/>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Site-Specific Conditions Better than Direct NAM Forecast</a:t>
            </a:r>
          </a:p>
          <a:p>
            <a:pPr algn="l"/>
            <a:endParaRPr lang="en-US" sz="3000" dirty="0"/>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8CBE8CEF-34FD-5994-07D6-527280B9C3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6535" y="1835857"/>
            <a:ext cx="10041990" cy="3691104"/>
          </a:xfrm>
          <a:prstGeom prst="rect">
            <a:avLst/>
          </a:prstGeom>
        </p:spPr>
      </p:pic>
      <p:sp>
        <p:nvSpPr>
          <p:cNvPr id="6" name="TextBox 5">
            <a:extLst>
              <a:ext uri="{FF2B5EF4-FFF2-40B4-BE49-F238E27FC236}">
                <a16:creationId xmlns:a16="http://schemas.microsoft.com/office/drawing/2014/main" id="{22F80A49-2B6A-B0BD-A38F-3ADFB9D32C34}"/>
              </a:ext>
            </a:extLst>
          </p:cNvPr>
          <p:cNvSpPr txBox="1"/>
          <p:nvPr/>
        </p:nvSpPr>
        <p:spPr>
          <a:xfrm>
            <a:off x="1096535" y="5645896"/>
            <a:ext cx="10041990" cy="737959"/>
          </a:xfrm>
          <a:prstGeom prst="rect">
            <a:avLst/>
          </a:prstGeom>
          <a:solidFill>
            <a:schemeClr val="bg1">
              <a:alpha val="4988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Model values and NAM forecast values and 3D anemometer measurements of wind speed. The model has a higher R</a:t>
            </a:r>
            <a:r>
              <a:rPr lang="en-US" sz="1800" b="1" i="1" baseline="30000" dirty="0">
                <a:solidFill>
                  <a:srgbClr val="BF4E14"/>
                </a:solidFill>
                <a:effectLst/>
                <a:latin typeface="Aptos" panose="020B0004020202020204" pitchFamily="34" charset="0"/>
                <a:ea typeface="Times New Roman" panose="02020603050405020304" pitchFamily="18" charset="0"/>
                <a:cs typeface="Times New Roman (Body CS)"/>
              </a:rPr>
              <a:t>2</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value and lower MSE than the NAM forecast. </a:t>
            </a:r>
          </a:p>
        </p:txBody>
      </p:sp>
    </p:spTree>
    <p:extLst>
      <p:ext uri="{BB962C8B-B14F-4D97-AF65-F5344CB8AC3E}">
        <p14:creationId xmlns:p14="http://schemas.microsoft.com/office/powerpoint/2010/main" val="1811857106"/>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Site-Specific Conditions Better than Direct NAM Forecast</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graphicFrame>
        <p:nvGraphicFramePr>
          <p:cNvPr id="2" name="Table 1">
            <a:extLst>
              <a:ext uri="{FF2B5EF4-FFF2-40B4-BE49-F238E27FC236}">
                <a16:creationId xmlns:a16="http://schemas.microsoft.com/office/drawing/2014/main" id="{CEC4DA45-E1EC-AEE0-BCB4-F26D64F5A934}"/>
              </a:ext>
            </a:extLst>
          </p:cNvPr>
          <p:cNvGraphicFramePr>
            <a:graphicFrameLocks noGrp="1"/>
          </p:cNvGraphicFramePr>
          <p:nvPr>
            <p:extLst>
              <p:ext uri="{D42A27DB-BD31-4B8C-83A1-F6EECF244321}">
                <p14:modId xmlns:p14="http://schemas.microsoft.com/office/powerpoint/2010/main" val="1528729893"/>
              </p:ext>
            </p:extLst>
          </p:nvPr>
        </p:nvGraphicFramePr>
        <p:xfrm>
          <a:off x="3684104" y="2355023"/>
          <a:ext cx="7116417" cy="3555448"/>
        </p:xfrm>
        <a:graphic>
          <a:graphicData uri="http://schemas.openxmlformats.org/drawingml/2006/table">
            <a:tbl>
              <a:tblPr firstRow="1" firstCol="1" bandRow="1">
                <a:tableStyleId>{5C22544A-7EE6-4342-B048-85BDC9FD1C3A}</a:tableStyleId>
              </a:tblPr>
              <a:tblGrid>
                <a:gridCol w="2070970">
                  <a:extLst>
                    <a:ext uri="{9D8B030D-6E8A-4147-A177-3AD203B41FA5}">
                      <a16:colId xmlns:a16="http://schemas.microsoft.com/office/drawing/2014/main" val="616284701"/>
                    </a:ext>
                  </a:extLst>
                </a:gridCol>
                <a:gridCol w="1257002">
                  <a:extLst>
                    <a:ext uri="{9D8B030D-6E8A-4147-A177-3AD203B41FA5}">
                      <a16:colId xmlns:a16="http://schemas.microsoft.com/office/drawing/2014/main" val="2472973473"/>
                    </a:ext>
                  </a:extLst>
                </a:gridCol>
                <a:gridCol w="1276769">
                  <a:extLst>
                    <a:ext uri="{9D8B030D-6E8A-4147-A177-3AD203B41FA5}">
                      <a16:colId xmlns:a16="http://schemas.microsoft.com/office/drawing/2014/main" val="3304657040"/>
                    </a:ext>
                  </a:extLst>
                </a:gridCol>
                <a:gridCol w="1255838">
                  <a:extLst>
                    <a:ext uri="{9D8B030D-6E8A-4147-A177-3AD203B41FA5}">
                      <a16:colId xmlns:a16="http://schemas.microsoft.com/office/drawing/2014/main" val="857078060"/>
                    </a:ext>
                  </a:extLst>
                </a:gridCol>
                <a:gridCol w="1255838">
                  <a:extLst>
                    <a:ext uri="{9D8B030D-6E8A-4147-A177-3AD203B41FA5}">
                      <a16:colId xmlns:a16="http://schemas.microsoft.com/office/drawing/2014/main" val="3715479865"/>
                    </a:ext>
                  </a:extLst>
                </a:gridCol>
              </a:tblGrid>
              <a:tr h="881700">
                <a:tc>
                  <a:txBody>
                    <a:bodyPr/>
                    <a:lstStyle/>
                    <a:p>
                      <a:pPr>
                        <a:lnSpc>
                          <a:spcPct val="120000"/>
                        </a:lnSpc>
                      </a:pPr>
                      <a:endParaRPr lang="en-US" sz="2100" dirty="0">
                        <a:effectLst/>
                        <a:latin typeface="Aptos" panose="020B0004020202020204" pitchFamily="34" charset="0"/>
                      </a:endParaRPr>
                    </a:p>
                  </a:txBody>
                  <a:tcPr marL="131354" marR="131354" marT="0" marB="0" anchor="b"/>
                </a:tc>
                <a:tc>
                  <a:txBody>
                    <a:bodyPr/>
                    <a:lstStyle/>
                    <a:p>
                      <a:pPr marL="0" marR="0">
                        <a:lnSpc>
                          <a:spcPct val="120000"/>
                        </a:lnSpc>
                        <a:spcBef>
                          <a:spcPts val="0"/>
                        </a:spcBef>
                        <a:spcAft>
                          <a:spcPts val="0"/>
                        </a:spcAft>
                      </a:pPr>
                      <a:r>
                        <a:rPr lang="en-US" sz="1300">
                          <a:effectLst/>
                        </a:rPr>
                        <a:t>Temperature, F</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nSpc>
                          <a:spcPct val="120000"/>
                        </a:lnSpc>
                        <a:spcBef>
                          <a:spcPts val="0"/>
                        </a:spcBef>
                        <a:spcAft>
                          <a:spcPts val="0"/>
                        </a:spcAft>
                      </a:pPr>
                      <a:r>
                        <a:rPr lang="en-US" sz="1300" dirty="0">
                          <a:effectLst/>
                        </a:rPr>
                        <a:t>Wind direction, cos</a:t>
                      </a:r>
                      <a:endParaRPr lang="en-US" sz="1900" i="1" dirty="0">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nSpc>
                          <a:spcPct val="120000"/>
                        </a:lnSpc>
                        <a:spcBef>
                          <a:spcPts val="0"/>
                        </a:spcBef>
                        <a:spcAft>
                          <a:spcPts val="0"/>
                        </a:spcAft>
                      </a:pPr>
                      <a:r>
                        <a:rPr lang="en-US" sz="1300">
                          <a:effectLst/>
                        </a:rPr>
                        <a:t>Wind direction, sin</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nSpc>
                          <a:spcPct val="120000"/>
                        </a:lnSpc>
                        <a:spcBef>
                          <a:spcPts val="0"/>
                        </a:spcBef>
                        <a:spcAft>
                          <a:spcPts val="0"/>
                        </a:spcAft>
                      </a:pPr>
                      <a:r>
                        <a:rPr lang="en-US" sz="1300">
                          <a:effectLst/>
                        </a:rPr>
                        <a:t>Wind speed, mph</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1938479965"/>
                  </a:ext>
                </a:extLst>
              </a:tr>
              <a:tr h="581240">
                <a:tc>
                  <a:txBody>
                    <a:bodyPr/>
                    <a:lstStyle/>
                    <a:p>
                      <a:pPr marL="0" marR="0">
                        <a:lnSpc>
                          <a:spcPct val="120000"/>
                        </a:lnSpc>
                        <a:spcBef>
                          <a:spcPts val="0"/>
                        </a:spcBef>
                        <a:spcAft>
                          <a:spcPts val="0"/>
                        </a:spcAft>
                      </a:pPr>
                      <a:r>
                        <a:rPr lang="en-US" sz="1300">
                          <a:effectLst/>
                        </a:rPr>
                        <a:t>R-value model prediction</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0.92</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0.85</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0.81</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0.79</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3564057055"/>
                  </a:ext>
                </a:extLst>
              </a:tr>
              <a:tr h="498547">
                <a:tc>
                  <a:txBody>
                    <a:bodyPr/>
                    <a:lstStyle/>
                    <a:p>
                      <a:pPr marL="0" marR="0">
                        <a:lnSpc>
                          <a:spcPct val="120000"/>
                        </a:lnSpc>
                        <a:spcBef>
                          <a:spcPts val="0"/>
                        </a:spcBef>
                        <a:spcAft>
                          <a:spcPts val="0"/>
                        </a:spcAft>
                      </a:pPr>
                      <a:r>
                        <a:rPr lang="en-US" sz="1300">
                          <a:effectLst/>
                        </a:rPr>
                        <a:t>R-value NAM forecast</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0.82</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0.86</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dirty="0">
                          <a:effectLst/>
                          <a:highlight>
                            <a:srgbClr val="92D050"/>
                          </a:highlight>
                        </a:rPr>
                        <a:t>0.83</a:t>
                      </a:r>
                      <a:endParaRPr lang="en-US" sz="1900" i="1" dirty="0">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0.44</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1627848342"/>
                  </a:ext>
                </a:extLst>
              </a:tr>
              <a:tr h="365138">
                <a:tc>
                  <a:txBody>
                    <a:bodyPr/>
                    <a:lstStyle/>
                    <a:p>
                      <a:pPr marL="0" marR="0">
                        <a:lnSpc>
                          <a:spcPct val="120000"/>
                        </a:lnSpc>
                        <a:spcBef>
                          <a:spcPts val="0"/>
                        </a:spcBef>
                        <a:spcAft>
                          <a:spcPts val="0"/>
                        </a:spcAft>
                      </a:pPr>
                      <a:r>
                        <a:rPr lang="en-US" sz="1300">
                          <a:effectLst/>
                        </a:rPr>
                        <a:t>R</a:t>
                      </a:r>
                      <a:r>
                        <a:rPr lang="en-US" sz="1300" baseline="30000">
                          <a:effectLst/>
                        </a:rPr>
                        <a:t>2</a:t>
                      </a:r>
                      <a:r>
                        <a:rPr lang="en-US" sz="1300">
                          <a:effectLst/>
                        </a:rPr>
                        <a:t> model prediction</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0.85</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0.72</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0.66</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0.62</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2008564817"/>
                  </a:ext>
                </a:extLst>
              </a:tr>
              <a:tr h="365138">
                <a:tc>
                  <a:txBody>
                    <a:bodyPr/>
                    <a:lstStyle/>
                    <a:p>
                      <a:pPr marL="0" marR="0">
                        <a:lnSpc>
                          <a:spcPct val="120000"/>
                        </a:lnSpc>
                        <a:spcBef>
                          <a:spcPts val="0"/>
                        </a:spcBef>
                        <a:spcAft>
                          <a:spcPts val="0"/>
                        </a:spcAft>
                      </a:pPr>
                      <a:r>
                        <a:rPr lang="en-US" sz="1300">
                          <a:effectLst/>
                        </a:rPr>
                        <a:t>R</a:t>
                      </a:r>
                      <a:r>
                        <a:rPr lang="en-US" sz="1300" baseline="30000">
                          <a:effectLst/>
                        </a:rPr>
                        <a:t>2</a:t>
                      </a:r>
                      <a:r>
                        <a:rPr lang="en-US" sz="1300">
                          <a:effectLst/>
                        </a:rPr>
                        <a:t> NAM forecast</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0.67</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0.74</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0.71</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0.20</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1975696859"/>
                  </a:ext>
                </a:extLst>
              </a:tr>
              <a:tr h="498547">
                <a:tc>
                  <a:txBody>
                    <a:bodyPr/>
                    <a:lstStyle/>
                    <a:p>
                      <a:pPr marL="0" marR="0">
                        <a:lnSpc>
                          <a:spcPct val="120000"/>
                        </a:lnSpc>
                        <a:spcBef>
                          <a:spcPts val="0"/>
                        </a:spcBef>
                        <a:spcAft>
                          <a:spcPts val="0"/>
                        </a:spcAft>
                      </a:pPr>
                      <a:r>
                        <a:rPr lang="en-US" sz="1300">
                          <a:effectLst/>
                        </a:rPr>
                        <a:t>MSE model prediction</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10.76</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0.048</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0.036</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5.23</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1027584096"/>
                  </a:ext>
                </a:extLst>
              </a:tr>
              <a:tr h="365138">
                <a:tc>
                  <a:txBody>
                    <a:bodyPr/>
                    <a:lstStyle/>
                    <a:p>
                      <a:pPr marL="0" marR="0">
                        <a:lnSpc>
                          <a:spcPct val="120000"/>
                        </a:lnSpc>
                        <a:spcBef>
                          <a:spcPts val="0"/>
                        </a:spcBef>
                        <a:spcAft>
                          <a:spcPts val="0"/>
                        </a:spcAft>
                      </a:pPr>
                      <a:r>
                        <a:rPr lang="en-US" sz="1300">
                          <a:effectLst/>
                        </a:rPr>
                        <a:t>MSE NAM forecast</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17.25</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0.058</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0.027</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dirty="0">
                          <a:effectLst/>
                        </a:rPr>
                        <a:t>9.29</a:t>
                      </a:r>
                      <a:endParaRPr lang="en-US" sz="1900" i="1" dirty="0">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2558104571"/>
                  </a:ext>
                </a:extLst>
              </a:tr>
            </a:tbl>
          </a:graphicData>
        </a:graphic>
      </p:graphicFrame>
      <p:sp>
        <p:nvSpPr>
          <p:cNvPr id="9" name="TextBox 8">
            <a:extLst>
              <a:ext uri="{FF2B5EF4-FFF2-40B4-BE49-F238E27FC236}">
                <a16:creationId xmlns:a16="http://schemas.microsoft.com/office/drawing/2014/main" id="{5F6A1ED1-8AF7-1F91-CA1F-EA643C11CB79}"/>
              </a:ext>
            </a:extLst>
          </p:cNvPr>
          <p:cNvSpPr txBox="1"/>
          <p:nvPr/>
        </p:nvSpPr>
        <p:spPr>
          <a:xfrm>
            <a:off x="841248" y="2337019"/>
            <a:ext cx="2339632" cy="2399952"/>
          </a:xfrm>
          <a:prstGeom prst="rect">
            <a:avLst/>
          </a:prstGeom>
          <a:solidFill>
            <a:schemeClr val="bg1">
              <a:alpha val="49801"/>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R</a:t>
            </a:r>
            <a:r>
              <a:rPr lang="en-US" sz="1800" b="1" i="1" baseline="30000" dirty="0">
                <a:solidFill>
                  <a:srgbClr val="BF4E14"/>
                </a:solidFill>
                <a:effectLst/>
                <a:latin typeface="Aptos" panose="020B0004020202020204" pitchFamily="34" charset="0"/>
                <a:ea typeface="Times New Roman" panose="02020603050405020304" pitchFamily="18" charset="0"/>
                <a:cs typeface="Times New Roman (Body CS)"/>
              </a:rPr>
              <a:t>2</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and MSE values for the multilinear regression models. The higher R</a:t>
            </a:r>
            <a:r>
              <a:rPr lang="en-US" sz="1800" b="1" i="1" baseline="30000" dirty="0">
                <a:solidFill>
                  <a:srgbClr val="BF4E14"/>
                </a:solidFill>
                <a:effectLst/>
                <a:latin typeface="Aptos" panose="020B0004020202020204" pitchFamily="34" charset="0"/>
                <a:ea typeface="Times New Roman" panose="02020603050405020304" pitchFamily="18" charset="0"/>
                <a:cs typeface="Times New Roman (Body CS)"/>
              </a:rPr>
              <a:t>2</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and lower MSE values are highlighted in green.</a:t>
            </a:r>
          </a:p>
        </p:txBody>
      </p:sp>
    </p:spTree>
    <p:extLst>
      <p:ext uri="{BB962C8B-B14F-4D97-AF65-F5344CB8AC3E}">
        <p14:creationId xmlns:p14="http://schemas.microsoft.com/office/powerpoint/2010/main" val="612407836"/>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Site-Specific Conditions Better than Direct NAM Forecast</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grpSp>
        <p:nvGrpSpPr>
          <p:cNvPr id="2" name="Group 1">
            <a:extLst>
              <a:ext uri="{FF2B5EF4-FFF2-40B4-BE49-F238E27FC236}">
                <a16:creationId xmlns:a16="http://schemas.microsoft.com/office/drawing/2014/main" id="{8E191CB4-105C-905E-5510-B3633F2AA2F4}"/>
              </a:ext>
            </a:extLst>
          </p:cNvPr>
          <p:cNvGrpSpPr/>
          <p:nvPr/>
        </p:nvGrpSpPr>
        <p:grpSpPr>
          <a:xfrm>
            <a:off x="583091" y="2079077"/>
            <a:ext cx="11022789" cy="2513612"/>
            <a:chOff x="0" y="0"/>
            <a:chExt cx="6898356" cy="1574375"/>
          </a:xfrm>
        </p:grpSpPr>
        <p:pic>
          <p:nvPicPr>
            <p:cNvPr id="5" name="Picture 4">
              <a:extLst>
                <a:ext uri="{FF2B5EF4-FFF2-40B4-BE49-F238E27FC236}">
                  <a16:creationId xmlns:a16="http://schemas.microsoft.com/office/drawing/2014/main" id="{EDD11322-7D3A-9D72-DBE1-DEF590BC99C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5122"/>
              <a:ext cx="2272664" cy="1563921"/>
            </a:xfrm>
            <a:prstGeom prst="rect">
              <a:avLst/>
            </a:prstGeom>
          </p:spPr>
        </p:pic>
        <p:pic>
          <p:nvPicPr>
            <p:cNvPr id="6" name="Picture 5">
              <a:extLst>
                <a:ext uri="{FF2B5EF4-FFF2-40B4-BE49-F238E27FC236}">
                  <a16:creationId xmlns:a16="http://schemas.microsoft.com/office/drawing/2014/main" id="{CA636B60-1BE1-A7A4-EC18-B1588D238A6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316623" y="8466"/>
              <a:ext cx="2275554" cy="1565909"/>
            </a:xfrm>
            <a:prstGeom prst="rect">
              <a:avLst/>
            </a:prstGeom>
          </p:spPr>
        </p:pic>
        <p:pic>
          <p:nvPicPr>
            <p:cNvPr id="7" name="Picture 6">
              <a:extLst>
                <a:ext uri="{FF2B5EF4-FFF2-40B4-BE49-F238E27FC236}">
                  <a16:creationId xmlns:a16="http://schemas.microsoft.com/office/drawing/2014/main" id="{721A728E-4F9E-4D0A-F71C-261F47290FB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4610806" y="0"/>
              <a:ext cx="2287550" cy="1574164"/>
            </a:xfrm>
            <a:prstGeom prst="rect">
              <a:avLst/>
            </a:prstGeom>
          </p:spPr>
        </p:pic>
      </p:grpSp>
      <p:sp>
        <p:nvSpPr>
          <p:cNvPr id="11" name="Rectangle 3">
            <a:extLst>
              <a:ext uri="{FF2B5EF4-FFF2-40B4-BE49-F238E27FC236}">
                <a16:creationId xmlns:a16="http://schemas.microsoft.com/office/drawing/2014/main" id="{84AECCCD-D0BD-EADC-6E6C-31C97702B095}"/>
              </a:ext>
            </a:extLst>
          </p:cNvPr>
          <p:cNvSpPr>
            <a:spLocks noChangeArrowheads="1"/>
          </p:cNvSpPr>
          <p:nvPr/>
        </p:nvSpPr>
        <p:spPr bwMode="auto">
          <a:xfrm>
            <a:off x="583092" y="4761743"/>
            <a:ext cx="11022788" cy="1477328"/>
          </a:xfrm>
          <a:prstGeom prst="rect">
            <a:avLst/>
          </a:prstGeom>
          <a:solidFill>
            <a:schemeClr val="bg1">
              <a:alpha val="50395"/>
            </a:schemeClr>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1" u="none" strike="noStrike" cap="none" normalizeH="0" baseline="0" dirty="0">
                <a:ln>
                  <a:noFill/>
                </a:ln>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Histograms of the differences between the NAM data and the 3d anemometer and the regression prediction and the 3d anemometer. The forecast period is limited 1-12  hours and the wind speeds &gt; 1m/s (2.24 mph). For all three dependent variables, the multilinear regression model gives a tighter histogram, with fewer large differences between the predicted and actual values. (The NAM-3d is the same data as in Figure 6 histograms for NAM-3d.)</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20192352"/>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Site-Specific Conditions Better than Direct NAM Forecast</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graphicFrame>
        <p:nvGraphicFramePr>
          <p:cNvPr id="2" name="Table 1">
            <a:extLst>
              <a:ext uri="{FF2B5EF4-FFF2-40B4-BE49-F238E27FC236}">
                <a16:creationId xmlns:a16="http://schemas.microsoft.com/office/drawing/2014/main" id="{DF0EAB1E-EE68-2313-D86D-4D57F57E6BBB}"/>
              </a:ext>
            </a:extLst>
          </p:cNvPr>
          <p:cNvGraphicFramePr>
            <a:graphicFrameLocks noGrp="1"/>
          </p:cNvGraphicFramePr>
          <p:nvPr>
            <p:extLst>
              <p:ext uri="{D42A27DB-BD31-4B8C-83A1-F6EECF244321}">
                <p14:modId xmlns:p14="http://schemas.microsoft.com/office/powerpoint/2010/main" val="230438298"/>
              </p:ext>
            </p:extLst>
          </p:nvPr>
        </p:nvGraphicFramePr>
        <p:xfrm>
          <a:off x="4704521" y="1691073"/>
          <a:ext cx="7036903" cy="4868748"/>
        </p:xfrm>
        <a:graphic>
          <a:graphicData uri="http://schemas.openxmlformats.org/drawingml/2006/table">
            <a:tbl>
              <a:tblPr firstRow="1" firstCol="1" bandRow="1">
                <a:tableStyleId>{5C22544A-7EE6-4342-B048-85BDC9FD1C3A}</a:tableStyleId>
              </a:tblPr>
              <a:tblGrid>
                <a:gridCol w="2165107">
                  <a:extLst>
                    <a:ext uri="{9D8B030D-6E8A-4147-A177-3AD203B41FA5}">
                      <a16:colId xmlns:a16="http://schemas.microsoft.com/office/drawing/2014/main" val="729752414"/>
                    </a:ext>
                  </a:extLst>
                </a:gridCol>
                <a:gridCol w="1041582">
                  <a:extLst>
                    <a:ext uri="{9D8B030D-6E8A-4147-A177-3AD203B41FA5}">
                      <a16:colId xmlns:a16="http://schemas.microsoft.com/office/drawing/2014/main" val="1423644039"/>
                    </a:ext>
                  </a:extLst>
                </a:gridCol>
                <a:gridCol w="1336121">
                  <a:extLst>
                    <a:ext uri="{9D8B030D-6E8A-4147-A177-3AD203B41FA5}">
                      <a16:colId xmlns:a16="http://schemas.microsoft.com/office/drawing/2014/main" val="4044506970"/>
                    </a:ext>
                  </a:extLst>
                </a:gridCol>
                <a:gridCol w="1336121">
                  <a:extLst>
                    <a:ext uri="{9D8B030D-6E8A-4147-A177-3AD203B41FA5}">
                      <a16:colId xmlns:a16="http://schemas.microsoft.com/office/drawing/2014/main" val="2721325265"/>
                    </a:ext>
                  </a:extLst>
                </a:gridCol>
                <a:gridCol w="1157972">
                  <a:extLst>
                    <a:ext uri="{9D8B030D-6E8A-4147-A177-3AD203B41FA5}">
                      <a16:colId xmlns:a16="http://schemas.microsoft.com/office/drawing/2014/main" val="574710062"/>
                    </a:ext>
                  </a:extLst>
                </a:gridCol>
              </a:tblGrid>
              <a:tr h="307878">
                <a:tc>
                  <a:txBody>
                    <a:bodyPr/>
                    <a:lstStyle/>
                    <a:p>
                      <a:pPr marL="0" marR="0">
                        <a:lnSpc>
                          <a:spcPct val="120000"/>
                        </a:lnSpc>
                        <a:spcBef>
                          <a:spcPts val="0"/>
                        </a:spcBef>
                        <a:spcAft>
                          <a:spcPts val="0"/>
                        </a:spcAft>
                      </a:pPr>
                      <a:r>
                        <a:rPr lang="en-US" sz="800">
                          <a:effectLst/>
                        </a:rPr>
                        <a:t>Variable (Standardized)</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nSpc>
                          <a:spcPct val="120000"/>
                        </a:lnSpc>
                        <a:spcBef>
                          <a:spcPts val="0"/>
                        </a:spcBef>
                        <a:spcAft>
                          <a:spcPts val="0"/>
                        </a:spcAft>
                      </a:pPr>
                      <a:r>
                        <a:rPr lang="en-US" sz="800">
                          <a:effectLst/>
                        </a:rPr>
                        <a:t>Temperature, F</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nSpc>
                          <a:spcPct val="120000"/>
                        </a:lnSpc>
                        <a:spcBef>
                          <a:spcPts val="0"/>
                        </a:spcBef>
                        <a:spcAft>
                          <a:spcPts val="0"/>
                        </a:spcAft>
                      </a:pPr>
                      <a:r>
                        <a:rPr lang="en-US" sz="800">
                          <a:effectLst/>
                        </a:rPr>
                        <a:t>Wind direction, cos</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nSpc>
                          <a:spcPct val="120000"/>
                        </a:lnSpc>
                        <a:spcBef>
                          <a:spcPts val="0"/>
                        </a:spcBef>
                        <a:spcAft>
                          <a:spcPts val="0"/>
                        </a:spcAft>
                      </a:pPr>
                      <a:r>
                        <a:rPr lang="en-US" sz="800">
                          <a:effectLst/>
                        </a:rPr>
                        <a:t>Wind direction, sin</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nSpc>
                          <a:spcPct val="120000"/>
                        </a:lnSpc>
                        <a:spcBef>
                          <a:spcPts val="0"/>
                        </a:spcBef>
                        <a:spcAft>
                          <a:spcPts val="0"/>
                        </a:spcAft>
                      </a:pPr>
                      <a:r>
                        <a:rPr lang="en-US" sz="800">
                          <a:effectLst/>
                        </a:rPr>
                        <a:t>Wind speed, mph</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149728772"/>
                  </a:ext>
                </a:extLst>
              </a:tr>
              <a:tr h="148774">
                <a:tc>
                  <a:txBody>
                    <a:bodyPr/>
                    <a:lstStyle/>
                    <a:p>
                      <a:pPr marL="0" marR="0">
                        <a:lnSpc>
                          <a:spcPct val="120000"/>
                        </a:lnSpc>
                        <a:spcBef>
                          <a:spcPts val="0"/>
                        </a:spcBef>
                        <a:spcAft>
                          <a:spcPts val="0"/>
                        </a:spcAft>
                      </a:pPr>
                      <a:r>
                        <a:rPr lang="en-US" sz="800">
                          <a:effectLst/>
                        </a:rPr>
                        <a:t>temp_F_nam</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63BE7B"/>
                          </a:highlight>
                        </a:rPr>
                        <a:t>4.46</a:t>
                      </a:r>
                      <a:endParaRPr lang="en-US" sz="1000" i="1">
                        <a:effectLst/>
                        <a:highlight>
                          <a:srgbClr val="63BE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756D"/>
                          </a:highlight>
                        </a:rPr>
                        <a:t>-0.17</a:t>
                      </a:r>
                      <a:endParaRPr lang="en-US" sz="1000" i="1">
                        <a:effectLst/>
                        <a:highlight>
                          <a:srgbClr val="F8756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A9673"/>
                          </a:highlight>
                        </a:rPr>
                        <a:t>-0.08</a:t>
                      </a:r>
                      <a:endParaRPr lang="en-US" sz="1000" i="1">
                        <a:effectLst/>
                        <a:highlight>
                          <a:srgbClr val="FA967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6E483"/>
                          </a:highlight>
                        </a:rPr>
                        <a:t>0.19</a:t>
                      </a:r>
                      <a:endParaRPr lang="en-US" sz="1000" i="1">
                        <a:effectLst/>
                        <a:highlight>
                          <a:srgbClr val="E6E4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150338399"/>
                  </a:ext>
                </a:extLst>
              </a:tr>
              <a:tr h="148774">
                <a:tc>
                  <a:txBody>
                    <a:bodyPr/>
                    <a:lstStyle/>
                    <a:p>
                      <a:pPr marL="0" marR="0">
                        <a:lnSpc>
                          <a:spcPct val="120000"/>
                        </a:lnSpc>
                        <a:spcBef>
                          <a:spcPts val="0"/>
                        </a:spcBef>
                        <a:spcAft>
                          <a:spcPts val="0"/>
                        </a:spcAft>
                      </a:pPr>
                      <a:r>
                        <a:rPr lang="en-US" sz="800">
                          <a:effectLst/>
                        </a:rPr>
                        <a:t>wdr_cos_nam</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376"/>
                          </a:highlight>
                        </a:rPr>
                        <a:t>-0.89</a:t>
                      </a:r>
                      <a:endParaRPr lang="en-US" sz="1000" i="1">
                        <a:effectLst/>
                        <a:highlight>
                          <a:srgbClr val="FBA376"/>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9DCF7F"/>
                          </a:highlight>
                        </a:rPr>
                        <a:t>0.12</a:t>
                      </a:r>
                      <a:endParaRPr lang="en-US" sz="1000" i="1">
                        <a:effectLst/>
                        <a:highlight>
                          <a:srgbClr val="9DCF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182"/>
                          </a:highlight>
                        </a:rPr>
                        <a:t>-0.01</a:t>
                      </a:r>
                      <a:endParaRPr lang="en-US" sz="1000" i="1">
                        <a:effectLst/>
                        <a:highlight>
                          <a:srgbClr val="FEE1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F81"/>
                          </a:highlight>
                        </a:rPr>
                        <a:t>-0.06</a:t>
                      </a:r>
                      <a:endParaRPr lang="en-US" sz="1000" i="1">
                        <a:effectLst/>
                        <a:highlight>
                          <a:srgbClr val="FEDF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58738149"/>
                  </a:ext>
                </a:extLst>
              </a:tr>
              <a:tr h="148774">
                <a:tc>
                  <a:txBody>
                    <a:bodyPr/>
                    <a:lstStyle/>
                    <a:p>
                      <a:pPr marL="0" marR="0">
                        <a:lnSpc>
                          <a:spcPct val="120000"/>
                        </a:lnSpc>
                        <a:spcBef>
                          <a:spcPts val="0"/>
                        </a:spcBef>
                        <a:spcAft>
                          <a:spcPts val="0"/>
                        </a:spcAft>
                      </a:pPr>
                      <a:r>
                        <a:rPr lang="en-US" sz="800">
                          <a:effectLst/>
                        </a:rPr>
                        <a:t>wdr_sin_nam</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D7B"/>
                          </a:highlight>
                        </a:rPr>
                        <a:t>-0.57</a:t>
                      </a:r>
                      <a:endParaRPr lang="en-US" sz="1000" i="1">
                        <a:effectLst/>
                        <a:highlight>
                          <a:srgbClr val="FCBD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696B"/>
                          </a:highlight>
                        </a:rPr>
                        <a:t>-0.19</a:t>
                      </a:r>
                      <a:endParaRPr lang="en-US" sz="1000" i="1">
                        <a:effectLst/>
                        <a:highlight>
                          <a:srgbClr val="F8696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63BE7B"/>
                          </a:highlight>
                        </a:rPr>
                        <a:t>0.29</a:t>
                      </a:r>
                      <a:endParaRPr lang="en-US" sz="1000" i="1">
                        <a:effectLst/>
                        <a:highlight>
                          <a:srgbClr val="63BE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F7E"/>
                          </a:highlight>
                        </a:rPr>
                        <a:t>-0.17</a:t>
                      </a:r>
                      <a:endParaRPr lang="en-US" sz="1000" i="1">
                        <a:effectLst/>
                        <a:highlight>
                          <a:srgbClr val="FDCF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586350983"/>
                  </a:ext>
                </a:extLst>
              </a:tr>
              <a:tr h="148774">
                <a:tc>
                  <a:txBody>
                    <a:bodyPr/>
                    <a:lstStyle/>
                    <a:p>
                      <a:pPr marL="0" marR="0">
                        <a:lnSpc>
                          <a:spcPct val="120000"/>
                        </a:lnSpc>
                        <a:spcBef>
                          <a:spcPts val="0"/>
                        </a:spcBef>
                        <a:spcAft>
                          <a:spcPts val="0"/>
                        </a:spcAft>
                      </a:pPr>
                      <a:r>
                        <a:rPr lang="en-US" sz="800">
                          <a:effectLst/>
                        </a:rPr>
                        <a:t>wspd_mph_nam</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1DE82"/>
                          </a:highlight>
                        </a:rPr>
                        <a:t>1.33</a:t>
                      </a:r>
                      <a:endParaRPr lang="en-US" sz="1000" i="1">
                        <a:effectLst/>
                        <a:highlight>
                          <a:srgbClr val="D1DE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796E"/>
                          </a:highlight>
                        </a:rPr>
                        <a:t>-0.16</a:t>
                      </a:r>
                      <a:endParaRPr lang="en-US" sz="1000" i="1">
                        <a:effectLst/>
                        <a:highlight>
                          <a:srgbClr val="F8796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696B"/>
                          </a:highlight>
                        </a:rPr>
                        <a:t>-0.13</a:t>
                      </a:r>
                      <a:endParaRPr lang="en-US" sz="1000" i="1">
                        <a:effectLst/>
                        <a:highlight>
                          <a:srgbClr val="F8696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4DF82"/>
                          </a:highlight>
                        </a:rPr>
                        <a:t>0.31</a:t>
                      </a:r>
                      <a:endParaRPr lang="en-US" sz="1000" i="1">
                        <a:effectLst/>
                        <a:highlight>
                          <a:srgbClr val="D4DF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443508178"/>
                  </a:ext>
                </a:extLst>
              </a:tr>
              <a:tr h="148774">
                <a:tc>
                  <a:txBody>
                    <a:bodyPr/>
                    <a:lstStyle/>
                    <a:p>
                      <a:pPr marL="0" marR="0">
                        <a:lnSpc>
                          <a:spcPct val="120000"/>
                        </a:lnSpc>
                        <a:spcBef>
                          <a:spcPts val="0"/>
                        </a:spcBef>
                        <a:spcAft>
                          <a:spcPts val="0"/>
                        </a:spcAft>
                      </a:pPr>
                      <a:r>
                        <a:rPr lang="en-US" sz="800">
                          <a:effectLst/>
                        </a:rPr>
                        <a:t>forecast_period</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B84"/>
                          </a:highlight>
                        </a:rPr>
                        <a:t>0.04</a:t>
                      </a:r>
                      <a:endParaRPr lang="en-US" sz="1000" i="1">
                        <a:effectLst/>
                        <a:highlight>
                          <a:srgbClr val="FE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D81"/>
                          </a:highlight>
                        </a:rPr>
                        <a:t>0.00</a:t>
                      </a:r>
                      <a:endParaRPr lang="en-US" sz="1000" i="1">
                        <a:effectLst/>
                        <a:highlight>
                          <a:srgbClr val="FEDD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97D"/>
                          </a:highlight>
                        </a:rPr>
                        <a:t>-0.03</a:t>
                      </a:r>
                      <a:endParaRPr lang="en-US" sz="1000" i="1">
                        <a:effectLst/>
                        <a:highlight>
                          <a:srgbClr val="FDC9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E81"/>
                          </a:highlight>
                        </a:rPr>
                        <a:t>-0.06</a:t>
                      </a:r>
                      <a:endParaRPr lang="en-US" sz="1000" i="1">
                        <a:effectLst/>
                        <a:highlight>
                          <a:srgbClr val="FEDE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758987417"/>
                  </a:ext>
                </a:extLst>
              </a:tr>
              <a:tr h="148774">
                <a:tc>
                  <a:txBody>
                    <a:bodyPr/>
                    <a:lstStyle/>
                    <a:p>
                      <a:pPr marL="0" marR="0">
                        <a:lnSpc>
                          <a:spcPct val="120000"/>
                        </a:lnSpc>
                        <a:spcBef>
                          <a:spcPts val="0"/>
                        </a:spcBef>
                        <a:spcAft>
                          <a:spcPts val="0"/>
                        </a:spcAft>
                      </a:pPr>
                      <a:r>
                        <a:rPr lang="en-US" sz="800">
                          <a:effectLst/>
                        </a:rPr>
                        <a:t>welv_nam</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FEB84"/>
                          </a:highlight>
                        </a:rPr>
                        <a:t>0.00</a:t>
                      </a:r>
                      <a:endParaRPr lang="en-US" sz="1000" i="1">
                        <a:effectLst/>
                        <a:highlight>
                          <a:srgbClr val="FF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FEB84"/>
                          </a:highlight>
                        </a:rPr>
                        <a:t>0.02</a:t>
                      </a:r>
                      <a:endParaRPr lang="en-US" sz="1000" i="1">
                        <a:effectLst/>
                        <a:highlight>
                          <a:srgbClr val="FF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A83"/>
                          </a:highlight>
                        </a:rPr>
                        <a:t>0.00</a:t>
                      </a:r>
                      <a:endParaRPr lang="en-US" sz="1000" i="1">
                        <a:effectLst/>
                        <a:highlight>
                          <a:srgbClr val="FEEA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B84"/>
                          </a:highlight>
                        </a:rPr>
                        <a:t>0.04</a:t>
                      </a:r>
                      <a:endParaRPr lang="en-US" sz="1000" i="1">
                        <a:effectLst/>
                        <a:highlight>
                          <a:srgbClr val="FE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54046120"/>
                  </a:ext>
                </a:extLst>
              </a:tr>
              <a:tr h="148774">
                <a:tc>
                  <a:txBody>
                    <a:bodyPr/>
                    <a:lstStyle/>
                    <a:p>
                      <a:pPr marL="0" marR="0">
                        <a:lnSpc>
                          <a:spcPct val="120000"/>
                        </a:lnSpc>
                        <a:spcBef>
                          <a:spcPts val="0"/>
                        </a:spcBef>
                        <a:spcAft>
                          <a:spcPts val="0"/>
                        </a:spcAft>
                      </a:pPr>
                      <a:r>
                        <a:rPr lang="en-US" sz="800">
                          <a:effectLst/>
                        </a:rPr>
                        <a:t>kinetic_e</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A9072"/>
                          </a:highlight>
                        </a:rPr>
                        <a:t>-1.13</a:t>
                      </a:r>
                      <a:endParaRPr lang="en-US" sz="1000" i="1">
                        <a:effectLst/>
                        <a:highlight>
                          <a:srgbClr val="FA907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9CCF7F"/>
                          </a:highlight>
                        </a:rPr>
                        <a:t>0.12</a:t>
                      </a:r>
                      <a:endParaRPr lang="en-US" sz="1000" i="1">
                        <a:effectLst/>
                        <a:highlight>
                          <a:srgbClr val="9CCF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8DC81"/>
                          </a:highlight>
                        </a:rPr>
                        <a:t>0.10</a:t>
                      </a:r>
                      <a:endParaRPr lang="en-US" sz="1000" i="1">
                        <a:effectLst/>
                        <a:highlight>
                          <a:srgbClr val="C8DC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EDD82"/>
                          </a:highlight>
                        </a:rPr>
                        <a:t>0.36</a:t>
                      </a:r>
                      <a:endParaRPr lang="en-US" sz="1000" i="1">
                        <a:effectLst/>
                        <a:highlight>
                          <a:srgbClr val="CEDD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4166440042"/>
                  </a:ext>
                </a:extLst>
              </a:tr>
              <a:tr h="148774">
                <a:tc>
                  <a:txBody>
                    <a:bodyPr/>
                    <a:lstStyle/>
                    <a:p>
                      <a:pPr marL="0" marR="0">
                        <a:lnSpc>
                          <a:spcPct val="120000"/>
                        </a:lnSpc>
                        <a:spcBef>
                          <a:spcPts val="0"/>
                        </a:spcBef>
                        <a:spcAft>
                          <a:spcPts val="0"/>
                        </a:spcAft>
                      </a:pPr>
                      <a:r>
                        <a:rPr lang="en-US" sz="800">
                          <a:effectLst/>
                        </a:rPr>
                        <a:t>hour_forecasted_cos</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D17F"/>
                          </a:highlight>
                        </a:rPr>
                        <a:t>-0.33</a:t>
                      </a:r>
                      <a:endParaRPr lang="en-US" sz="1000" i="1">
                        <a:effectLst/>
                        <a:highlight>
                          <a:srgbClr val="FDD1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983"/>
                          </a:highlight>
                        </a:rPr>
                        <a:t>0.02</a:t>
                      </a:r>
                      <a:endParaRPr lang="en-US" sz="1000" i="1">
                        <a:effectLst/>
                        <a:highlight>
                          <a:srgbClr val="FEE9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CE683"/>
                          </a:highlight>
                        </a:rPr>
                        <a:t>0.04</a:t>
                      </a:r>
                      <a:endParaRPr lang="en-US" sz="1000" i="1">
                        <a:effectLst/>
                        <a:highlight>
                          <a:srgbClr val="ECE6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696B"/>
                          </a:highlight>
                        </a:rPr>
                        <a:t>-0.87</a:t>
                      </a:r>
                      <a:endParaRPr lang="en-US" sz="1000" i="1">
                        <a:effectLst/>
                        <a:highlight>
                          <a:srgbClr val="F8696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740608221"/>
                  </a:ext>
                </a:extLst>
              </a:tr>
              <a:tr h="148774">
                <a:tc>
                  <a:txBody>
                    <a:bodyPr/>
                    <a:lstStyle/>
                    <a:p>
                      <a:pPr marL="0" marR="0">
                        <a:lnSpc>
                          <a:spcPct val="120000"/>
                        </a:lnSpc>
                        <a:spcBef>
                          <a:spcPts val="0"/>
                        </a:spcBef>
                        <a:spcAft>
                          <a:spcPts val="0"/>
                        </a:spcAft>
                      </a:pPr>
                      <a:r>
                        <a:rPr lang="en-US" sz="800">
                          <a:effectLst/>
                        </a:rPr>
                        <a:t>hour_forecasted_sin</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5E483"/>
                          </a:highlight>
                        </a:rPr>
                        <a:t>0.75</a:t>
                      </a:r>
                      <a:endParaRPr lang="en-US" sz="1000" i="1">
                        <a:effectLst/>
                        <a:highlight>
                          <a:srgbClr val="E5E4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FEB84"/>
                          </a:highlight>
                        </a:rPr>
                        <a:t>0.03</a:t>
                      </a:r>
                      <a:endParaRPr lang="en-US" sz="1000" i="1">
                        <a:effectLst/>
                        <a:highlight>
                          <a:srgbClr val="FF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B84"/>
                          </a:highlight>
                        </a:rPr>
                        <a:t>0.00</a:t>
                      </a:r>
                      <a:endParaRPr lang="en-US" sz="1000" i="1">
                        <a:effectLst/>
                        <a:highlight>
                          <a:srgbClr val="FE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175"/>
                          </a:highlight>
                        </a:rPr>
                        <a:t>-0.48</a:t>
                      </a:r>
                      <a:endParaRPr lang="en-US" sz="1000" i="1">
                        <a:effectLst/>
                        <a:highlight>
                          <a:srgbClr val="FBA175"/>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492169517"/>
                  </a:ext>
                </a:extLst>
              </a:tr>
              <a:tr h="159538">
                <a:tc>
                  <a:txBody>
                    <a:bodyPr/>
                    <a:lstStyle/>
                    <a:p>
                      <a:pPr marL="0" marR="0">
                        <a:lnSpc>
                          <a:spcPct val="120000"/>
                        </a:lnSpc>
                        <a:spcBef>
                          <a:spcPts val="0"/>
                        </a:spcBef>
                        <a:spcAft>
                          <a:spcPts val="0"/>
                        </a:spcAft>
                      </a:pPr>
                      <a:r>
                        <a:rPr lang="en-US" sz="800" dirty="0" err="1">
                          <a:effectLst/>
                        </a:rPr>
                        <a:t>day_of_year_forecasted</a:t>
                      </a:r>
                      <a:endParaRPr lang="en-US" sz="1000" i="1" dirty="0">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87A"/>
                          </a:highlight>
                        </a:rPr>
                        <a:t>-0.63</a:t>
                      </a:r>
                      <a:endParaRPr lang="en-US" sz="1000" i="1">
                        <a:effectLst/>
                        <a:highlight>
                          <a:srgbClr val="FCB87A"/>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6E984"/>
                          </a:highlight>
                        </a:rPr>
                        <a:t>0.03</a:t>
                      </a:r>
                      <a:endParaRPr lang="en-US" sz="1000" i="1">
                        <a:effectLst/>
                        <a:highlight>
                          <a:srgbClr val="F6E9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D7E"/>
                          </a:highlight>
                        </a:rPr>
                        <a:t>-0.03</a:t>
                      </a:r>
                      <a:endParaRPr lang="en-US" sz="1000" i="1">
                        <a:effectLst/>
                        <a:highlight>
                          <a:srgbClr val="FDCD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E984"/>
                          </a:highlight>
                        </a:rPr>
                        <a:t>0.07</a:t>
                      </a:r>
                      <a:endParaRPr lang="en-US" sz="1000" i="1">
                        <a:effectLst/>
                        <a:highlight>
                          <a:srgbClr val="F8E9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77441236"/>
                  </a:ext>
                </a:extLst>
              </a:tr>
              <a:tr h="148774">
                <a:tc>
                  <a:txBody>
                    <a:bodyPr/>
                    <a:lstStyle/>
                    <a:p>
                      <a:pPr marL="0" marR="0">
                        <a:lnSpc>
                          <a:spcPct val="120000"/>
                        </a:lnSpc>
                        <a:spcBef>
                          <a:spcPts val="0"/>
                        </a:spcBef>
                        <a:spcAft>
                          <a:spcPts val="0"/>
                        </a:spcAft>
                      </a:pPr>
                      <a:r>
                        <a:rPr lang="en-US" sz="800">
                          <a:effectLst/>
                        </a:rPr>
                        <a:t>temp_F_nam_lag_b1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B1D580"/>
                          </a:highlight>
                        </a:rPr>
                        <a:t>2.24</a:t>
                      </a:r>
                      <a:endParaRPr lang="en-US" sz="1000" i="1">
                        <a:effectLst/>
                        <a:highlight>
                          <a:srgbClr val="B1D5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980"/>
                          </a:highlight>
                        </a:rPr>
                        <a:t>0.00</a:t>
                      </a:r>
                      <a:endParaRPr lang="en-US" sz="1000" i="1">
                        <a:effectLst/>
                        <a:highlight>
                          <a:srgbClr val="FED9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AEA84"/>
                          </a:highlight>
                        </a:rPr>
                        <a:t>0.01</a:t>
                      </a:r>
                      <a:endParaRPr lang="en-US" sz="1000" i="1">
                        <a:effectLst/>
                        <a:highlight>
                          <a:srgbClr val="FAEA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282"/>
                          </a:highlight>
                        </a:rPr>
                        <a:t>-0.03</a:t>
                      </a:r>
                      <a:endParaRPr lang="en-US" sz="1000" i="1">
                        <a:effectLst/>
                        <a:highlight>
                          <a:srgbClr val="FEE2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659050068"/>
                  </a:ext>
                </a:extLst>
              </a:tr>
              <a:tr h="148774">
                <a:tc>
                  <a:txBody>
                    <a:bodyPr/>
                    <a:lstStyle/>
                    <a:p>
                      <a:pPr marL="0" marR="0">
                        <a:lnSpc>
                          <a:spcPct val="120000"/>
                        </a:lnSpc>
                        <a:spcBef>
                          <a:spcPts val="0"/>
                        </a:spcBef>
                        <a:spcAft>
                          <a:spcPts val="0"/>
                        </a:spcAft>
                      </a:pPr>
                      <a:r>
                        <a:rPr lang="en-US" sz="800">
                          <a:effectLst/>
                        </a:rPr>
                        <a:t>temp_F_nam_lag_b2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5DF82"/>
                          </a:highlight>
                        </a:rPr>
                        <a:t>1.20</a:t>
                      </a:r>
                      <a:endParaRPr lang="en-US" sz="1000" i="1">
                        <a:effectLst/>
                        <a:highlight>
                          <a:srgbClr val="D5DF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E81"/>
                          </a:highlight>
                        </a:rPr>
                        <a:t>0.00</a:t>
                      </a:r>
                      <a:endParaRPr lang="en-US" sz="1000" i="1">
                        <a:effectLst/>
                        <a:highlight>
                          <a:srgbClr val="FEDE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FE283"/>
                          </a:highlight>
                        </a:rPr>
                        <a:t>0.06</a:t>
                      </a:r>
                      <a:endParaRPr lang="en-US" sz="1000" i="1">
                        <a:effectLst/>
                        <a:highlight>
                          <a:srgbClr val="DFE2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E7E"/>
                          </a:highlight>
                        </a:rPr>
                        <a:t>-0.17</a:t>
                      </a:r>
                      <a:endParaRPr lang="en-US" sz="1000" i="1">
                        <a:effectLst/>
                        <a:highlight>
                          <a:srgbClr val="FDCE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858009185"/>
                  </a:ext>
                </a:extLst>
              </a:tr>
              <a:tr h="148774">
                <a:tc>
                  <a:txBody>
                    <a:bodyPr/>
                    <a:lstStyle/>
                    <a:p>
                      <a:pPr marL="0" marR="0">
                        <a:lnSpc>
                          <a:spcPct val="120000"/>
                        </a:lnSpc>
                        <a:spcBef>
                          <a:spcPts val="0"/>
                        </a:spcBef>
                        <a:spcAft>
                          <a:spcPts val="0"/>
                        </a:spcAft>
                      </a:pPr>
                      <a:r>
                        <a:rPr lang="en-US" sz="800">
                          <a:effectLst/>
                        </a:rPr>
                        <a:t>temp_F_nam_lag_f1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AFD480"/>
                          </a:highlight>
                        </a:rPr>
                        <a:t>2.30</a:t>
                      </a:r>
                      <a:endParaRPr lang="en-US" sz="1000" i="1">
                        <a:effectLst/>
                        <a:highlight>
                          <a:srgbClr val="AFD4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C37C"/>
                          </a:highlight>
                        </a:rPr>
                        <a:t>-0.04</a:t>
                      </a:r>
                      <a:endParaRPr lang="en-US" sz="1000" i="1">
                        <a:effectLst/>
                        <a:highlight>
                          <a:srgbClr val="FCC37C"/>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5E984"/>
                          </a:highlight>
                        </a:rPr>
                        <a:t>0.02</a:t>
                      </a:r>
                      <a:endParaRPr lang="en-US" sz="1000" i="1">
                        <a:effectLst/>
                        <a:highlight>
                          <a:srgbClr val="F5E9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A80"/>
                          </a:highlight>
                        </a:rPr>
                        <a:t>-0.09</a:t>
                      </a:r>
                      <a:endParaRPr lang="en-US" sz="1000" i="1">
                        <a:effectLst/>
                        <a:highlight>
                          <a:srgbClr val="FEDA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351660505"/>
                  </a:ext>
                </a:extLst>
              </a:tr>
              <a:tr h="148774">
                <a:tc>
                  <a:txBody>
                    <a:bodyPr/>
                    <a:lstStyle/>
                    <a:p>
                      <a:pPr marL="0" marR="0">
                        <a:lnSpc>
                          <a:spcPct val="120000"/>
                        </a:lnSpc>
                        <a:spcBef>
                          <a:spcPts val="0"/>
                        </a:spcBef>
                        <a:spcAft>
                          <a:spcPts val="0"/>
                        </a:spcAft>
                      </a:pPr>
                      <a:r>
                        <a:rPr lang="en-US" sz="800">
                          <a:effectLst/>
                        </a:rPr>
                        <a:t>temp_F_nam_lag_f2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9ACE7F"/>
                          </a:highlight>
                        </a:rPr>
                        <a:t>2.91</a:t>
                      </a:r>
                      <a:endParaRPr lang="en-US" sz="1000" i="1">
                        <a:effectLst/>
                        <a:highlight>
                          <a:srgbClr val="9ACE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78C47D"/>
                          </a:highlight>
                        </a:rPr>
                        <a:t>0.16</a:t>
                      </a:r>
                      <a:endParaRPr lang="en-US" sz="1000" i="1">
                        <a:effectLst/>
                        <a:highlight>
                          <a:srgbClr val="78C4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B84"/>
                          </a:highlight>
                        </a:rPr>
                        <a:t>0.00</a:t>
                      </a:r>
                      <a:endParaRPr lang="en-US" sz="1000" i="1">
                        <a:effectLst/>
                        <a:highlight>
                          <a:srgbClr val="FE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E78"/>
                          </a:highlight>
                        </a:rPr>
                        <a:t>-0.39</a:t>
                      </a:r>
                      <a:endParaRPr lang="en-US" sz="1000" i="1">
                        <a:effectLst/>
                        <a:highlight>
                          <a:srgbClr val="FBAE78"/>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921518402"/>
                  </a:ext>
                </a:extLst>
              </a:tr>
              <a:tr h="148774">
                <a:tc>
                  <a:txBody>
                    <a:bodyPr/>
                    <a:lstStyle/>
                    <a:p>
                      <a:pPr marL="0" marR="0">
                        <a:lnSpc>
                          <a:spcPct val="120000"/>
                        </a:lnSpc>
                        <a:spcBef>
                          <a:spcPts val="0"/>
                        </a:spcBef>
                        <a:spcAft>
                          <a:spcPts val="0"/>
                        </a:spcAft>
                      </a:pPr>
                      <a:r>
                        <a:rPr lang="en-US" sz="800">
                          <a:effectLst/>
                        </a:rPr>
                        <a:t>wdr_cos_nam_lag_b1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67D"/>
                          </a:highlight>
                        </a:rPr>
                        <a:t>-0.46</a:t>
                      </a:r>
                      <a:endParaRPr lang="en-US" sz="1000" i="1">
                        <a:effectLst/>
                        <a:highlight>
                          <a:srgbClr val="FDC6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AE182"/>
                          </a:highlight>
                        </a:rPr>
                        <a:t>0.06</a:t>
                      </a:r>
                      <a:endParaRPr lang="en-US" sz="1000" i="1">
                        <a:effectLst/>
                        <a:highlight>
                          <a:srgbClr val="DAE1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AE583"/>
                          </a:highlight>
                        </a:rPr>
                        <a:t>0.04</a:t>
                      </a:r>
                      <a:endParaRPr lang="en-US" sz="1000" i="1">
                        <a:effectLst/>
                        <a:highlight>
                          <a:srgbClr val="EAE5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3E383"/>
                          </a:highlight>
                        </a:rPr>
                        <a:t>0.22</a:t>
                      </a:r>
                      <a:endParaRPr lang="en-US" sz="1000" i="1">
                        <a:effectLst/>
                        <a:highlight>
                          <a:srgbClr val="E3E3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377405698"/>
                  </a:ext>
                </a:extLst>
              </a:tr>
              <a:tr h="148774">
                <a:tc>
                  <a:txBody>
                    <a:bodyPr/>
                    <a:lstStyle/>
                    <a:p>
                      <a:pPr marL="0" marR="0">
                        <a:lnSpc>
                          <a:spcPct val="120000"/>
                        </a:lnSpc>
                        <a:spcBef>
                          <a:spcPts val="0"/>
                        </a:spcBef>
                        <a:spcAft>
                          <a:spcPts val="0"/>
                        </a:spcAft>
                      </a:pPr>
                      <a:r>
                        <a:rPr lang="en-US" sz="800">
                          <a:effectLst/>
                        </a:rPr>
                        <a:t>wdr_cos_nam_lag_b2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983"/>
                          </a:highlight>
                        </a:rPr>
                        <a:t>-0.03</a:t>
                      </a:r>
                      <a:endParaRPr lang="en-US" sz="1000" i="1">
                        <a:effectLst/>
                        <a:highlight>
                          <a:srgbClr val="FEE9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63BE7B"/>
                          </a:highlight>
                        </a:rPr>
                        <a:t>0.17</a:t>
                      </a:r>
                      <a:endParaRPr lang="en-US" sz="1000" i="1">
                        <a:effectLst/>
                        <a:highlight>
                          <a:srgbClr val="63BE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E7E"/>
                          </a:highlight>
                        </a:rPr>
                        <a:t>-0.03</a:t>
                      </a:r>
                      <a:endParaRPr lang="en-US" sz="1000" i="1">
                        <a:effectLst/>
                        <a:highlight>
                          <a:srgbClr val="FDCE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63BE7B"/>
                          </a:highlight>
                        </a:rPr>
                        <a:t>1.07</a:t>
                      </a:r>
                      <a:endParaRPr lang="en-US" sz="1000" i="1">
                        <a:effectLst/>
                        <a:highlight>
                          <a:srgbClr val="63BE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744147636"/>
                  </a:ext>
                </a:extLst>
              </a:tr>
              <a:tr h="148774">
                <a:tc>
                  <a:txBody>
                    <a:bodyPr/>
                    <a:lstStyle/>
                    <a:p>
                      <a:pPr marL="0" marR="0">
                        <a:lnSpc>
                          <a:spcPct val="120000"/>
                        </a:lnSpc>
                        <a:spcBef>
                          <a:spcPts val="0"/>
                        </a:spcBef>
                        <a:spcAft>
                          <a:spcPts val="0"/>
                        </a:spcAft>
                      </a:pPr>
                      <a:r>
                        <a:rPr lang="en-US" sz="800">
                          <a:effectLst/>
                        </a:rPr>
                        <a:t>wdr_cos_nam_lag_f1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B7D"/>
                          </a:highlight>
                        </a:rPr>
                        <a:t>-0.40</a:t>
                      </a:r>
                      <a:endParaRPr lang="en-US" sz="1000" i="1">
                        <a:effectLst/>
                        <a:highlight>
                          <a:srgbClr val="FDCB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7E483"/>
                          </a:highlight>
                        </a:rPr>
                        <a:t>0.05</a:t>
                      </a:r>
                      <a:endParaRPr lang="en-US" sz="1000" i="1">
                        <a:effectLst/>
                        <a:highlight>
                          <a:srgbClr val="E7E4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679"/>
                          </a:highlight>
                        </a:rPr>
                        <a:t>-0.05</a:t>
                      </a:r>
                      <a:endParaRPr lang="en-US" sz="1000" i="1">
                        <a:effectLst/>
                        <a:highlight>
                          <a:srgbClr val="FCB679"/>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E7E"/>
                          </a:highlight>
                        </a:rPr>
                        <a:t>-0.18</a:t>
                      </a:r>
                      <a:endParaRPr lang="en-US" sz="1000" i="1">
                        <a:effectLst/>
                        <a:highlight>
                          <a:srgbClr val="FDCE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392876754"/>
                  </a:ext>
                </a:extLst>
              </a:tr>
              <a:tr h="148774">
                <a:tc>
                  <a:txBody>
                    <a:bodyPr/>
                    <a:lstStyle/>
                    <a:p>
                      <a:pPr marL="0" marR="0">
                        <a:lnSpc>
                          <a:spcPct val="120000"/>
                        </a:lnSpc>
                        <a:spcBef>
                          <a:spcPts val="0"/>
                        </a:spcBef>
                        <a:spcAft>
                          <a:spcPts val="0"/>
                        </a:spcAft>
                      </a:pPr>
                      <a:r>
                        <a:rPr lang="en-US" sz="800">
                          <a:effectLst/>
                        </a:rPr>
                        <a:t>wdr_cos_nam_lag_f2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F7E"/>
                          </a:highlight>
                        </a:rPr>
                        <a:t>-0.35</a:t>
                      </a:r>
                      <a:endParaRPr lang="en-US" sz="1000" i="1">
                        <a:effectLst/>
                        <a:highlight>
                          <a:srgbClr val="FDCF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D17F"/>
                          </a:highlight>
                        </a:rPr>
                        <a:t>-0.02</a:t>
                      </a:r>
                      <a:endParaRPr lang="en-US" sz="1000" i="1">
                        <a:effectLst/>
                        <a:highlight>
                          <a:srgbClr val="FDD1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D07E"/>
                          </a:highlight>
                        </a:rPr>
                        <a:t>-0.03</a:t>
                      </a:r>
                      <a:endParaRPr lang="en-US" sz="1000" i="1">
                        <a:effectLst/>
                        <a:highlight>
                          <a:srgbClr val="FDD0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B77"/>
                          </a:highlight>
                        </a:rPr>
                        <a:t>-0.41</a:t>
                      </a:r>
                      <a:endParaRPr lang="en-US" sz="1000" i="1">
                        <a:effectLst/>
                        <a:highlight>
                          <a:srgbClr val="FBAB77"/>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026275908"/>
                  </a:ext>
                </a:extLst>
              </a:tr>
              <a:tr h="148774">
                <a:tc>
                  <a:txBody>
                    <a:bodyPr/>
                    <a:lstStyle/>
                    <a:p>
                      <a:pPr marL="0" marR="0">
                        <a:lnSpc>
                          <a:spcPct val="120000"/>
                        </a:lnSpc>
                        <a:spcBef>
                          <a:spcPts val="0"/>
                        </a:spcBef>
                        <a:spcAft>
                          <a:spcPts val="0"/>
                        </a:spcAft>
                      </a:pPr>
                      <a:r>
                        <a:rPr lang="en-US" sz="800">
                          <a:effectLst/>
                        </a:rPr>
                        <a:t>wdr_sin_nam_lag_b1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E984"/>
                          </a:highlight>
                        </a:rPr>
                        <a:t>0.20</a:t>
                      </a:r>
                      <a:endParaRPr lang="en-US" sz="1000" i="1">
                        <a:effectLst/>
                        <a:highlight>
                          <a:srgbClr val="F8E9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679"/>
                          </a:highlight>
                        </a:rPr>
                        <a:t>-0.06</a:t>
                      </a:r>
                      <a:endParaRPr lang="en-US" sz="1000" i="1">
                        <a:effectLst/>
                        <a:highlight>
                          <a:srgbClr val="FCB679"/>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84C87D"/>
                          </a:highlight>
                        </a:rPr>
                        <a:t>0.23</a:t>
                      </a:r>
                      <a:endParaRPr lang="en-US" sz="1000" i="1">
                        <a:effectLst/>
                        <a:highlight>
                          <a:srgbClr val="84C8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8DC81"/>
                          </a:highlight>
                        </a:rPr>
                        <a:t>0.39</a:t>
                      </a:r>
                      <a:endParaRPr lang="en-US" sz="1000" i="1">
                        <a:effectLst/>
                        <a:highlight>
                          <a:srgbClr val="C8DC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021249845"/>
                  </a:ext>
                </a:extLst>
              </a:tr>
              <a:tr h="148774">
                <a:tc>
                  <a:txBody>
                    <a:bodyPr/>
                    <a:lstStyle/>
                    <a:p>
                      <a:pPr marL="0" marR="0">
                        <a:lnSpc>
                          <a:spcPct val="120000"/>
                        </a:lnSpc>
                        <a:spcBef>
                          <a:spcPts val="0"/>
                        </a:spcBef>
                        <a:spcAft>
                          <a:spcPts val="0"/>
                        </a:spcAft>
                      </a:pPr>
                      <a:r>
                        <a:rPr lang="en-US" sz="800">
                          <a:effectLst/>
                        </a:rPr>
                        <a:t>wdr_sin_nam_lag_b2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7E483"/>
                          </a:highlight>
                        </a:rPr>
                        <a:t>0.68</a:t>
                      </a:r>
                      <a:endParaRPr lang="en-US" sz="1000" i="1">
                        <a:effectLst/>
                        <a:highlight>
                          <a:srgbClr val="E7E4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2DA81"/>
                          </a:highlight>
                        </a:rPr>
                        <a:t>0.08</a:t>
                      </a:r>
                      <a:endParaRPr lang="en-US" sz="1000" i="1">
                        <a:effectLst/>
                        <a:highlight>
                          <a:srgbClr val="C2DA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AFD480"/>
                          </a:highlight>
                        </a:rPr>
                        <a:t>0.15</a:t>
                      </a:r>
                      <a:endParaRPr lang="en-US" sz="1000" i="1">
                        <a:effectLst/>
                        <a:highlight>
                          <a:srgbClr val="AFD4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69C07C"/>
                          </a:highlight>
                        </a:rPr>
                        <a:t>1.03</a:t>
                      </a:r>
                      <a:endParaRPr lang="en-US" sz="1000" i="1">
                        <a:effectLst/>
                        <a:highlight>
                          <a:srgbClr val="69C07C"/>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725836793"/>
                  </a:ext>
                </a:extLst>
              </a:tr>
              <a:tr h="148774">
                <a:tc>
                  <a:txBody>
                    <a:bodyPr/>
                    <a:lstStyle/>
                    <a:p>
                      <a:pPr marL="0" marR="0">
                        <a:lnSpc>
                          <a:spcPct val="120000"/>
                        </a:lnSpc>
                        <a:spcBef>
                          <a:spcPts val="0"/>
                        </a:spcBef>
                        <a:spcAft>
                          <a:spcPts val="0"/>
                        </a:spcAft>
                      </a:pPr>
                      <a:r>
                        <a:rPr lang="en-US" sz="800">
                          <a:effectLst/>
                        </a:rPr>
                        <a:t>wdr_sin_nam_lag_f1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C07B"/>
                          </a:highlight>
                        </a:rPr>
                        <a:t>-0.54</a:t>
                      </a:r>
                      <a:endParaRPr lang="en-US" sz="1000" i="1">
                        <a:effectLst/>
                        <a:highlight>
                          <a:srgbClr val="FCC0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CE683"/>
                          </a:highlight>
                        </a:rPr>
                        <a:t>0.04</a:t>
                      </a:r>
                      <a:endParaRPr lang="en-US" sz="1000" i="1">
                        <a:effectLst/>
                        <a:highlight>
                          <a:srgbClr val="ECE6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6E984"/>
                          </a:highlight>
                        </a:rPr>
                        <a:t>0.02</a:t>
                      </a:r>
                      <a:endParaRPr lang="en-US" sz="1000" i="1">
                        <a:effectLst/>
                        <a:highlight>
                          <a:srgbClr val="F6E9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D780"/>
                          </a:highlight>
                        </a:rPr>
                        <a:t>-0.11</a:t>
                      </a:r>
                      <a:endParaRPr lang="en-US" sz="1000" i="1">
                        <a:effectLst/>
                        <a:highlight>
                          <a:srgbClr val="FDD7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441442184"/>
                  </a:ext>
                </a:extLst>
              </a:tr>
              <a:tr h="148774">
                <a:tc>
                  <a:txBody>
                    <a:bodyPr/>
                    <a:lstStyle/>
                    <a:p>
                      <a:pPr marL="0" marR="0">
                        <a:lnSpc>
                          <a:spcPct val="120000"/>
                        </a:lnSpc>
                        <a:spcBef>
                          <a:spcPts val="0"/>
                        </a:spcBef>
                        <a:spcAft>
                          <a:spcPts val="0"/>
                        </a:spcAft>
                      </a:pPr>
                      <a:r>
                        <a:rPr lang="en-US" sz="800">
                          <a:effectLst/>
                        </a:rPr>
                        <a:t>wdr_sin_nam_lag_f2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A9874"/>
                          </a:highlight>
                        </a:rPr>
                        <a:t>-1.04</a:t>
                      </a:r>
                      <a:endParaRPr lang="en-US" sz="1000" i="1">
                        <a:effectLst/>
                        <a:highlight>
                          <a:srgbClr val="FA987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A83"/>
                          </a:highlight>
                        </a:rPr>
                        <a:t>0.02</a:t>
                      </a:r>
                      <a:endParaRPr lang="en-US" sz="1000" i="1">
                        <a:effectLst/>
                        <a:highlight>
                          <a:srgbClr val="FEEA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576"/>
                          </a:highlight>
                        </a:rPr>
                        <a:t>-0.07</a:t>
                      </a:r>
                      <a:endParaRPr lang="en-US" sz="1000" i="1">
                        <a:effectLst/>
                        <a:highlight>
                          <a:srgbClr val="FBA576"/>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98D71"/>
                          </a:highlight>
                        </a:rPr>
                        <a:t>-0.62</a:t>
                      </a:r>
                      <a:endParaRPr lang="en-US" sz="1000" i="1">
                        <a:effectLst/>
                        <a:highlight>
                          <a:srgbClr val="F98D7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123273724"/>
                  </a:ext>
                </a:extLst>
              </a:tr>
              <a:tr h="186222">
                <a:tc>
                  <a:txBody>
                    <a:bodyPr/>
                    <a:lstStyle/>
                    <a:p>
                      <a:pPr marL="0" marR="0">
                        <a:lnSpc>
                          <a:spcPct val="120000"/>
                        </a:lnSpc>
                        <a:spcBef>
                          <a:spcPts val="0"/>
                        </a:spcBef>
                        <a:spcAft>
                          <a:spcPts val="0"/>
                        </a:spcAft>
                      </a:pPr>
                      <a:r>
                        <a:rPr lang="en-US" sz="800">
                          <a:effectLst/>
                        </a:rPr>
                        <a:t>wspd_mph_nam_lag_b1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AE182"/>
                          </a:highlight>
                        </a:rPr>
                        <a:t>1.06</a:t>
                      </a:r>
                      <a:endParaRPr lang="en-US" sz="1000" i="1">
                        <a:effectLst/>
                        <a:highlight>
                          <a:srgbClr val="DAE1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4E884"/>
                          </a:highlight>
                        </a:rPr>
                        <a:t>0.04</a:t>
                      </a:r>
                      <a:endParaRPr lang="en-US" sz="1000" i="1">
                        <a:effectLst/>
                        <a:highlight>
                          <a:srgbClr val="F4E8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880"/>
                          </a:highlight>
                        </a:rPr>
                        <a:t>-0.02</a:t>
                      </a:r>
                      <a:endParaRPr lang="en-US" sz="1000" i="1">
                        <a:effectLst/>
                        <a:highlight>
                          <a:srgbClr val="FED8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582"/>
                          </a:highlight>
                        </a:rPr>
                        <a:t>-0.01</a:t>
                      </a:r>
                      <a:endParaRPr lang="en-US" sz="1000" i="1">
                        <a:effectLst/>
                        <a:highlight>
                          <a:srgbClr val="FEE5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789480714"/>
                  </a:ext>
                </a:extLst>
              </a:tr>
              <a:tr h="172939">
                <a:tc>
                  <a:txBody>
                    <a:bodyPr/>
                    <a:lstStyle/>
                    <a:p>
                      <a:pPr marL="0" marR="0">
                        <a:lnSpc>
                          <a:spcPct val="120000"/>
                        </a:lnSpc>
                        <a:spcBef>
                          <a:spcPts val="0"/>
                        </a:spcBef>
                        <a:spcAft>
                          <a:spcPts val="0"/>
                        </a:spcAft>
                      </a:pPr>
                      <a:r>
                        <a:rPr lang="en-US" sz="800">
                          <a:effectLst/>
                        </a:rPr>
                        <a:t>wspd_mph_nam_lag_b2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4E383"/>
                          </a:highlight>
                        </a:rPr>
                        <a:t>0.79</a:t>
                      </a:r>
                      <a:endParaRPr lang="en-US" sz="1000" i="1">
                        <a:effectLst/>
                        <a:highlight>
                          <a:srgbClr val="E4E3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3DF82"/>
                          </a:highlight>
                        </a:rPr>
                        <a:t>0.07</a:t>
                      </a:r>
                      <a:endParaRPr lang="en-US" sz="1000" i="1">
                        <a:effectLst/>
                        <a:highlight>
                          <a:srgbClr val="D3DF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C7B"/>
                          </a:highlight>
                        </a:rPr>
                        <a:t>-0.05</a:t>
                      </a:r>
                      <a:endParaRPr lang="en-US" sz="1000" i="1">
                        <a:effectLst/>
                        <a:highlight>
                          <a:srgbClr val="FCBC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EE283"/>
                          </a:highlight>
                        </a:rPr>
                        <a:t>0.24</a:t>
                      </a:r>
                      <a:endParaRPr lang="en-US" sz="1000" i="1">
                        <a:effectLst/>
                        <a:highlight>
                          <a:srgbClr val="DEE2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524050654"/>
                  </a:ext>
                </a:extLst>
              </a:tr>
              <a:tr h="161411">
                <a:tc>
                  <a:txBody>
                    <a:bodyPr/>
                    <a:lstStyle/>
                    <a:p>
                      <a:pPr marL="0" marR="0">
                        <a:lnSpc>
                          <a:spcPct val="120000"/>
                        </a:lnSpc>
                        <a:spcBef>
                          <a:spcPts val="0"/>
                        </a:spcBef>
                        <a:spcAft>
                          <a:spcPts val="0"/>
                        </a:spcAft>
                      </a:pPr>
                      <a:r>
                        <a:rPr lang="en-US" sz="800">
                          <a:effectLst/>
                        </a:rPr>
                        <a:t>wspd_mph_nam_lag_f1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3DF82"/>
                          </a:highlight>
                        </a:rPr>
                        <a:t>1.27</a:t>
                      </a:r>
                      <a:endParaRPr lang="en-US" sz="1000" i="1">
                        <a:effectLst/>
                        <a:highlight>
                          <a:srgbClr val="D3DF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276"/>
                          </a:highlight>
                        </a:rPr>
                        <a:t>-0.09</a:t>
                      </a:r>
                      <a:endParaRPr lang="en-US" sz="1000" i="1">
                        <a:effectLst/>
                        <a:highlight>
                          <a:srgbClr val="FBA276"/>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FEB84"/>
                          </a:highlight>
                        </a:rPr>
                        <a:t>0.00</a:t>
                      </a:r>
                      <a:endParaRPr lang="en-US" sz="1000" i="1">
                        <a:effectLst/>
                        <a:highlight>
                          <a:srgbClr val="FF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AFD480"/>
                          </a:highlight>
                        </a:rPr>
                        <a:t>0.56</a:t>
                      </a:r>
                      <a:endParaRPr lang="en-US" sz="1000" i="1">
                        <a:effectLst/>
                        <a:highlight>
                          <a:srgbClr val="AFD4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806388131"/>
                  </a:ext>
                </a:extLst>
              </a:tr>
              <a:tr h="161410">
                <a:tc>
                  <a:txBody>
                    <a:bodyPr/>
                    <a:lstStyle/>
                    <a:p>
                      <a:pPr marL="0" marR="0">
                        <a:lnSpc>
                          <a:spcPct val="120000"/>
                        </a:lnSpc>
                        <a:spcBef>
                          <a:spcPts val="0"/>
                        </a:spcBef>
                        <a:spcAft>
                          <a:spcPts val="0"/>
                        </a:spcAft>
                      </a:pPr>
                      <a:r>
                        <a:rPr lang="en-US" sz="800">
                          <a:effectLst/>
                        </a:rPr>
                        <a:t>wspd_mph_nam_lag_f2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EDD82"/>
                          </a:highlight>
                        </a:rPr>
                        <a:t>1.41</a:t>
                      </a:r>
                      <a:endParaRPr lang="en-US" sz="1000" i="1">
                        <a:effectLst/>
                        <a:highlight>
                          <a:srgbClr val="CEDD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0D981"/>
                          </a:highlight>
                        </a:rPr>
                        <a:t>0.09</a:t>
                      </a:r>
                      <a:endParaRPr lang="en-US" sz="1000" i="1">
                        <a:effectLst/>
                        <a:highlight>
                          <a:srgbClr val="C0D9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BE182"/>
                          </a:highlight>
                        </a:rPr>
                        <a:t>0.07</a:t>
                      </a:r>
                      <a:endParaRPr lang="en-US" sz="1000" i="1">
                        <a:effectLst/>
                        <a:highlight>
                          <a:srgbClr val="DBE1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983"/>
                          </a:highlight>
                        </a:rPr>
                        <a:t>0.01</a:t>
                      </a:r>
                      <a:endParaRPr lang="en-US" sz="1000" i="1">
                        <a:effectLst/>
                        <a:highlight>
                          <a:srgbClr val="FEE9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540368921"/>
                  </a:ext>
                </a:extLst>
              </a:tr>
              <a:tr h="148774">
                <a:tc>
                  <a:txBody>
                    <a:bodyPr/>
                    <a:lstStyle/>
                    <a:p>
                      <a:pPr marL="0" marR="0">
                        <a:lnSpc>
                          <a:spcPct val="120000"/>
                        </a:lnSpc>
                        <a:spcBef>
                          <a:spcPts val="0"/>
                        </a:spcBef>
                        <a:spcAft>
                          <a:spcPts val="0"/>
                        </a:spcAft>
                      </a:pPr>
                      <a:r>
                        <a:rPr lang="en-US" sz="800">
                          <a:effectLst/>
                        </a:rPr>
                        <a:t>kinetic_e_lag_b1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A9874"/>
                          </a:highlight>
                        </a:rPr>
                        <a:t>-1.04</a:t>
                      </a:r>
                      <a:endParaRPr lang="en-US" sz="1000" i="1">
                        <a:effectLst/>
                        <a:highlight>
                          <a:srgbClr val="FA987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C57C"/>
                          </a:highlight>
                        </a:rPr>
                        <a:t>-0.04</a:t>
                      </a:r>
                      <a:endParaRPr lang="en-US" sz="1000" i="1">
                        <a:effectLst/>
                        <a:highlight>
                          <a:srgbClr val="FCC57C"/>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182"/>
                          </a:highlight>
                        </a:rPr>
                        <a:t>-0.01</a:t>
                      </a:r>
                      <a:endParaRPr lang="en-US" sz="1000" i="1">
                        <a:effectLst/>
                        <a:highlight>
                          <a:srgbClr val="FEE1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AED480"/>
                          </a:highlight>
                        </a:rPr>
                        <a:t>0.57</a:t>
                      </a:r>
                      <a:endParaRPr lang="en-US" sz="1000" i="1">
                        <a:effectLst/>
                        <a:highlight>
                          <a:srgbClr val="AED4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221008635"/>
                  </a:ext>
                </a:extLst>
              </a:tr>
              <a:tr h="148774">
                <a:tc>
                  <a:txBody>
                    <a:bodyPr/>
                    <a:lstStyle/>
                    <a:p>
                      <a:pPr marL="0" marR="0">
                        <a:lnSpc>
                          <a:spcPct val="120000"/>
                        </a:lnSpc>
                        <a:spcBef>
                          <a:spcPts val="0"/>
                        </a:spcBef>
                        <a:spcAft>
                          <a:spcPts val="0"/>
                        </a:spcAft>
                      </a:pPr>
                      <a:r>
                        <a:rPr lang="en-US" sz="800">
                          <a:effectLst/>
                        </a:rPr>
                        <a:t>kinetic_e_lag_b2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67D"/>
                          </a:highlight>
                        </a:rPr>
                        <a:t>-0.46</a:t>
                      </a:r>
                      <a:endParaRPr lang="en-US" sz="1000" i="1">
                        <a:effectLst/>
                        <a:highlight>
                          <a:srgbClr val="FDC6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C07B"/>
                          </a:highlight>
                        </a:rPr>
                        <a:t>-0.04</a:t>
                      </a:r>
                      <a:endParaRPr lang="en-US" sz="1000" i="1">
                        <a:effectLst/>
                        <a:highlight>
                          <a:srgbClr val="FCC0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C57C"/>
                          </a:highlight>
                        </a:rPr>
                        <a:t>-0.04</a:t>
                      </a:r>
                      <a:endParaRPr lang="en-US" sz="1000" i="1">
                        <a:effectLst/>
                        <a:highlight>
                          <a:srgbClr val="FCC57C"/>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4E483"/>
                          </a:highlight>
                        </a:rPr>
                        <a:t>0.20</a:t>
                      </a:r>
                      <a:endParaRPr lang="en-US" sz="1000" i="1">
                        <a:effectLst/>
                        <a:highlight>
                          <a:srgbClr val="E4E4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674793415"/>
                  </a:ext>
                </a:extLst>
              </a:tr>
              <a:tr h="148774">
                <a:tc>
                  <a:txBody>
                    <a:bodyPr/>
                    <a:lstStyle/>
                    <a:p>
                      <a:pPr marL="0" marR="0">
                        <a:lnSpc>
                          <a:spcPct val="120000"/>
                        </a:lnSpc>
                        <a:spcBef>
                          <a:spcPts val="0"/>
                        </a:spcBef>
                        <a:spcAft>
                          <a:spcPts val="0"/>
                        </a:spcAft>
                      </a:pPr>
                      <a:r>
                        <a:rPr lang="en-US" sz="800">
                          <a:effectLst/>
                        </a:rPr>
                        <a:t>kinetic_e_lag_f1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766D"/>
                          </a:highlight>
                        </a:rPr>
                        <a:t>-1.45</a:t>
                      </a:r>
                      <a:endParaRPr lang="en-US" sz="1000" i="1">
                        <a:effectLst/>
                        <a:highlight>
                          <a:srgbClr val="F8766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2DA81"/>
                          </a:highlight>
                        </a:rPr>
                        <a:t>0.08</a:t>
                      </a:r>
                      <a:endParaRPr lang="en-US" sz="1000" i="1">
                        <a:effectLst/>
                        <a:highlight>
                          <a:srgbClr val="C2DA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EA84"/>
                          </a:highlight>
                        </a:rPr>
                        <a:t>0.01</a:t>
                      </a:r>
                      <a:endParaRPr lang="en-US" sz="1000" i="1">
                        <a:effectLst/>
                        <a:highlight>
                          <a:srgbClr val="FCEA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EE283"/>
                          </a:highlight>
                        </a:rPr>
                        <a:t>0.25</a:t>
                      </a:r>
                      <a:endParaRPr lang="en-US" sz="1000" i="1">
                        <a:effectLst/>
                        <a:highlight>
                          <a:srgbClr val="DEE2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674695497"/>
                  </a:ext>
                </a:extLst>
              </a:tr>
              <a:tr h="148774">
                <a:tc>
                  <a:txBody>
                    <a:bodyPr/>
                    <a:lstStyle/>
                    <a:p>
                      <a:pPr marL="0" marR="0">
                        <a:lnSpc>
                          <a:spcPct val="120000"/>
                        </a:lnSpc>
                        <a:spcBef>
                          <a:spcPts val="0"/>
                        </a:spcBef>
                        <a:spcAft>
                          <a:spcPts val="0"/>
                        </a:spcAft>
                      </a:pPr>
                      <a:r>
                        <a:rPr lang="en-US" sz="800">
                          <a:effectLst/>
                        </a:rPr>
                        <a:t>kinetic_e_lag_f2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696B"/>
                          </a:highlight>
                        </a:rPr>
                        <a:t>-1.62</a:t>
                      </a:r>
                      <a:endParaRPr lang="en-US" sz="1000" i="1">
                        <a:effectLst/>
                        <a:highlight>
                          <a:srgbClr val="F8696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87A"/>
                          </a:highlight>
                        </a:rPr>
                        <a:t>-0.06</a:t>
                      </a:r>
                      <a:endParaRPr lang="en-US" sz="1000" i="1">
                        <a:effectLst/>
                        <a:highlight>
                          <a:srgbClr val="FCB87A"/>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F81"/>
                          </a:highlight>
                        </a:rPr>
                        <a:t>-0.01</a:t>
                      </a:r>
                      <a:endParaRPr lang="en-US" sz="1000" i="1">
                        <a:effectLst/>
                        <a:highlight>
                          <a:srgbClr val="FEDF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dirty="0">
                          <a:effectLst/>
                          <a:highlight>
                            <a:srgbClr val="A7D27F"/>
                          </a:highlight>
                        </a:rPr>
                        <a:t>0.62</a:t>
                      </a:r>
                      <a:endParaRPr lang="en-US" sz="1000" i="1" dirty="0">
                        <a:effectLst/>
                        <a:highlight>
                          <a:srgbClr val="A7D2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921370924"/>
                  </a:ext>
                </a:extLst>
              </a:tr>
            </a:tbl>
          </a:graphicData>
        </a:graphic>
      </p:graphicFrame>
      <p:sp>
        <p:nvSpPr>
          <p:cNvPr id="6" name="TextBox 5">
            <a:extLst>
              <a:ext uri="{FF2B5EF4-FFF2-40B4-BE49-F238E27FC236}">
                <a16:creationId xmlns:a16="http://schemas.microsoft.com/office/drawing/2014/main" id="{EA23057B-7616-3091-065A-8210604522F4}"/>
              </a:ext>
            </a:extLst>
          </p:cNvPr>
          <p:cNvSpPr txBox="1"/>
          <p:nvPr/>
        </p:nvSpPr>
        <p:spPr>
          <a:xfrm>
            <a:off x="940904" y="2094474"/>
            <a:ext cx="3472070" cy="4394344"/>
          </a:xfrm>
          <a:prstGeom prst="rect">
            <a:avLst/>
          </a:prstGeom>
          <a:solidFill>
            <a:schemeClr val="bg1">
              <a:alpha val="49721"/>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Coefficients for standardized variables for multilinear regression models. For a given model, coefficients with a higher magnitude have a greater predictive power on the output. The gradient coloring highlights the coefficients with greater predictive power (darker) in each of the models. Green indicates a positive effect while red indicates a negative effect.</a:t>
            </a:r>
          </a:p>
        </p:txBody>
      </p:sp>
    </p:spTree>
    <p:extLst>
      <p:ext uri="{BB962C8B-B14F-4D97-AF65-F5344CB8AC3E}">
        <p14:creationId xmlns:p14="http://schemas.microsoft.com/office/powerpoint/2010/main" val="2116399844"/>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Conclusions</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sp>
        <p:nvSpPr>
          <p:cNvPr id="2" name="Subtitle 2">
            <a:extLst>
              <a:ext uri="{FF2B5EF4-FFF2-40B4-BE49-F238E27FC236}">
                <a16:creationId xmlns:a16="http://schemas.microsoft.com/office/drawing/2014/main" id="{64DCB5E7-30E4-5A5B-9165-289187946AB9}"/>
              </a:ext>
            </a:extLst>
          </p:cNvPr>
          <p:cNvSpPr txBox="1">
            <a:spLocks/>
          </p:cNvSpPr>
          <p:nvPr/>
        </p:nvSpPr>
        <p:spPr>
          <a:xfrm>
            <a:off x="993648" y="1648985"/>
            <a:ext cx="10144877" cy="4697455"/>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a:spcBef>
                <a:spcPts val="1000"/>
              </a:spcBef>
              <a:spcAft>
                <a:spcPts val="500"/>
              </a:spcAft>
            </a:pPr>
            <a:r>
              <a:rPr lang="en-US" sz="22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Is forecast data a good proxy for anemometer data?</a:t>
            </a:r>
            <a:endParaRPr lang="en-US" sz="2200" b="1" i="1"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endParaRPr>
          </a:p>
          <a:p>
            <a:pPr marL="0" marR="0">
              <a:lnSpc>
                <a:spcPct val="120000"/>
              </a:lnSpc>
              <a:spcBef>
                <a:spcPts val="0"/>
              </a:spcBef>
              <a:spcAft>
                <a:spcPts val="1000"/>
              </a:spcAft>
            </a:pPr>
            <a:r>
              <a:rPr lang="en-US" sz="1800" i="0" dirty="0">
                <a:effectLst/>
                <a:latin typeface="Segoe UI" panose="020B0502040204020203" pitchFamily="34" charset="0"/>
                <a:ea typeface="Times New Roman" panose="02020603050405020304" pitchFamily="18" charset="0"/>
                <a:cs typeface="Segoe UI" panose="020B0502040204020203" pitchFamily="34" charset="0"/>
              </a:rPr>
              <a:t>Based on this analysis, the NAM forecast data for temperature, wind direction, and wind speed has a moderately strong correlation with the anemometer measurements. </a:t>
            </a:r>
            <a:r>
              <a:rPr lang="en-US" sz="1800" i="0" dirty="0">
                <a:effectLst/>
                <a:highlight>
                  <a:srgbClr val="FFFF00"/>
                </a:highlight>
                <a:latin typeface="Segoe UI" panose="020B0502040204020203" pitchFamily="34" charset="0"/>
                <a:ea typeface="Times New Roman" panose="02020603050405020304" pitchFamily="18" charset="0"/>
                <a:cs typeface="Segoe UI" panose="020B0502040204020203" pitchFamily="34" charset="0"/>
              </a:rPr>
              <a:t>There is enough scatter that the NAM data is likely not viable as a direct replacement of the anemometer data on a 15-minute time frame</a:t>
            </a:r>
            <a:r>
              <a:rPr lang="en-US" sz="1800" i="0" dirty="0">
                <a:effectLst/>
                <a:latin typeface="Segoe UI" panose="020B0502040204020203" pitchFamily="34" charset="0"/>
                <a:ea typeface="Times New Roman" panose="02020603050405020304" pitchFamily="18" charset="0"/>
                <a:cs typeface="Segoe UI" panose="020B0502040204020203" pitchFamily="34" charset="0"/>
              </a:rPr>
              <a:t>. The NAM forecast could be used to predict such things as plume movement, for example, over time.</a:t>
            </a:r>
            <a:endParaRPr lang="en-US" sz="1800" i="1" dirty="0">
              <a:effectLst/>
              <a:latin typeface="Segoe UI" panose="020B0502040204020203" pitchFamily="34" charset="0"/>
              <a:ea typeface="Times New Roman" panose="02020603050405020304" pitchFamily="18" charset="0"/>
              <a:cs typeface="Segoe UI" panose="020B0502040204020203" pitchFamily="34" charset="0"/>
            </a:endParaRPr>
          </a:p>
          <a:p>
            <a:pPr marL="0" marR="0">
              <a:spcBef>
                <a:spcPts val="1000"/>
              </a:spcBef>
              <a:spcAft>
                <a:spcPts val="500"/>
              </a:spcAft>
            </a:pPr>
            <a:r>
              <a:rPr lang="en-US" sz="24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Does a multilinear regression trained on forecast data provide an even better proxy for anemometer data?</a:t>
            </a:r>
            <a:endParaRPr lang="en-US" sz="2400" b="1" i="1"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endParaRPr>
          </a:p>
          <a:p>
            <a:pPr marL="0" marR="0">
              <a:lnSpc>
                <a:spcPct val="120000"/>
              </a:lnSpc>
              <a:spcBef>
                <a:spcPts val="0"/>
              </a:spcBef>
              <a:spcAft>
                <a:spcPts val="1000"/>
              </a:spcAft>
            </a:pPr>
            <a:r>
              <a:rPr lang="en-US" sz="1800" dirty="0">
                <a:effectLst/>
                <a:latin typeface="Segoe UI" panose="020B0502040204020203" pitchFamily="34" charset="0"/>
                <a:ea typeface="Times New Roman" panose="02020603050405020304" pitchFamily="18" charset="0"/>
                <a:cs typeface="Segoe UI" panose="020B0502040204020203" pitchFamily="34" charset="0"/>
              </a:rPr>
              <a:t>While the direct NAM forecast may not be a sufficient consistent proxy for anemometer data, predictions based off a site-specific trained multilinear regression model of the publicly-provided NAM forecast data might be, at least during times when the anemometers are inoperable and when the wind speeds are high enough.  In this study, multilinear regression models were developed to predict temperature, wind direction, and wind speed at the site of the 3D anemometer. </a:t>
            </a:r>
            <a:r>
              <a:rPr lang="en-US" sz="1800" dirty="0">
                <a:effectLst/>
                <a:highlight>
                  <a:srgbClr val="FFFF00"/>
                </a:highlight>
                <a:latin typeface="Segoe UI" panose="020B0502040204020203" pitchFamily="34" charset="0"/>
                <a:ea typeface="Times New Roman" panose="02020603050405020304" pitchFamily="18" charset="0"/>
                <a:cs typeface="Segoe UI" panose="020B0502040204020203" pitchFamily="34" charset="0"/>
              </a:rPr>
              <a:t>The predicted temperatures and wind speeds offered significantly better correlation and fewer large differences with the actual measurements than the direct NAM forecasts of temperature and wind speed, while the predicted wind directions were about the same. Both the direct NAM forecasts and the models offer the best predictions when the wind speed is above 1m/s. </a:t>
            </a:r>
            <a:r>
              <a:rPr lang="en-US" sz="1800" dirty="0">
                <a:effectLst/>
                <a:latin typeface="Segoe UI" panose="020B0502040204020203" pitchFamily="34" charset="0"/>
                <a:ea typeface="Times New Roman" panose="02020603050405020304" pitchFamily="18" charset="0"/>
                <a:cs typeface="Segoe UI" panose="020B0502040204020203" pitchFamily="34" charset="0"/>
              </a:rPr>
              <a:t>However, there is still enough variation in the site-specific conditions that is not captured by the models that the model predictions are not good enough to just replace the use of anemometers altogether.</a:t>
            </a:r>
            <a:r>
              <a:rPr lang="en-US" sz="1800" dirty="0">
                <a:effectLst/>
                <a:latin typeface="Segoe UI" panose="020B0502040204020203" pitchFamily="34" charset="0"/>
                <a:cs typeface="Segoe UI" panose="020B0502040204020203" pitchFamily="34" charset="0"/>
              </a:rPr>
              <a:t> </a:t>
            </a:r>
            <a:endParaRPr lang="en-US" sz="1800" i="1" dirty="0">
              <a:effectLst/>
              <a:latin typeface="Segoe UI" panose="020B0502040204020203" pitchFamily="34" charset="0"/>
              <a:ea typeface="Times New Roman" panose="02020603050405020304" pitchFamily="18" charset="0"/>
              <a:cs typeface="Segoe UI" panose="020B0502040204020203" pitchFamily="34" charset="0"/>
            </a:endParaRPr>
          </a:p>
        </p:txBody>
      </p:sp>
    </p:spTree>
    <p:extLst>
      <p:ext uri="{BB962C8B-B14F-4D97-AF65-F5344CB8AC3E}">
        <p14:creationId xmlns:p14="http://schemas.microsoft.com/office/powerpoint/2010/main" val="4094513359"/>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err="1"/>
              <a:t>LongPath</a:t>
            </a:r>
            <a:r>
              <a:rPr lang="en-US" sz="3000" dirty="0"/>
              <a:t> Technologies, Inc.</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8095421" cy="4697455"/>
          </a:xfrm>
          <a:prstGeom prst="rect">
            <a:avLst/>
          </a:prstGeom>
        </p:spPr>
        <p:txBody>
          <a:bodyPr vert="horz" lIns="91440" tIns="45720" rIns="91440" bIns="45720" rtlCol="0" anchor="t">
            <a:no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solidFill>
                  <a:srgbClr val="1F2328"/>
                </a:solidFill>
                <a:latin typeface="Segoe UI" panose="020B0502040204020203" pitchFamily="34" charset="0"/>
                <a:cs typeface="Segoe UI" panose="020B0502040204020203" pitchFamily="34" charset="0"/>
              </a:rPr>
              <a:t>Innovative l</a:t>
            </a:r>
            <a:r>
              <a:rPr lang="en-US" b="0" i="0" dirty="0">
                <a:solidFill>
                  <a:srgbClr val="1F2328"/>
                </a:solidFill>
                <a:effectLst/>
                <a:latin typeface="Segoe UI" panose="020B0502040204020203" pitchFamily="34" charset="0"/>
                <a:cs typeface="Segoe UI" panose="020B0502040204020203" pitchFamily="34" charset="0"/>
              </a:rPr>
              <a:t>aser-based continuous monitoring of methane emissions.</a:t>
            </a:r>
          </a:p>
          <a:p>
            <a:pPr marL="342900" indent="-342900" algn="l">
              <a:buFont typeface="Arial" panose="020B0604020202020204" pitchFamily="34" charset="0"/>
              <a:buChar char="•"/>
            </a:pPr>
            <a:r>
              <a:rPr lang="en-US" b="0" i="0" dirty="0">
                <a:solidFill>
                  <a:srgbClr val="1F2328"/>
                </a:solidFill>
                <a:effectLst/>
                <a:latin typeface="Segoe UI" panose="020B0502040204020203" pitchFamily="34" charset="0"/>
                <a:cs typeface="Segoe UI" panose="020B0502040204020203" pitchFamily="34" charset="0"/>
              </a:rPr>
              <a:t>Based in Boulder, CO. I’ve worked there since 2022.</a:t>
            </a:r>
          </a:p>
          <a:p>
            <a:pPr marL="342900" indent="-342900" algn="l">
              <a:buFont typeface="Arial" panose="020B0604020202020204" pitchFamily="34" charset="0"/>
              <a:buChar char="•"/>
            </a:pPr>
            <a:r>
              <a:rPr lang="en-US" b="0" i="1" dirty="0">
                <a:solidFill>
                  <a:srgbClr val="1F2328"/>
                </a:solidFill>
                <a:effectLst/>
                <a:latin typeface="Segoe UI" panose="020B0502040204020203" pitchFamily="34" charset="0"/>
                <a:cs typeface="Segoe UI" panose="020B0502040204020203" pitchFamily="34" charset="0"/>
              </a:rPr>
              <a:t>“</a:t>
            </a:r>
            <a:r>
              <a:rPr lang="en-US" b="0" i="1" dirty="0">
                <a:solidFill>
                  <a:srgbClr val="2B3919"/>
                </a:solidFill>
                <a:effectLst/>
                <a:latin typeface="Segoe UI" panose="020B0502040204020203" pitchFamily="34" charset="0"/>
                <a:cs typeface="Segoe UI" panose="020B0502040204020203" pitchFamily="34" charset="0"/>
              </a:rPr>
              <a:t>We install and maintain continuous laser line sensors to supply real-time emissions monitoring data and actionable insights for our clients. We work with oil and gas operators across the energy landscape and provide expanded services to various markets.”</a:t>
            </a:r>
            <a:endParaRPr lang="en-US" b="0" i="1" dirty="0">
              <a:solidFill>
                <a:srgbClr val="1F2328"/>
              </a:solidFill>
              <a:effectLst/>
              <a:latin typeface="Segoe UI" panose="020B0502040204020203" pitchFamily="34" charset="0"/>
              <a:cs typeface="Segoe UI" panose="020B0502040204020203" pitchFamily="34" charset="0"/>
            </a:endParaRPr>
          </a:p>
          <a:p>
            <a:pPr marL="342900" indent="-342900" algn="l">
              <a:buFont typeface="Arial" panose="020B0604020202020204" pitchFamily="34" charset="0"/>
              <a:buChar char="•"/>
            </a:pPr>
            <a:r>
              <a:rPr lang="en-US" b="0" i="1" dirty="0">
                <a:solidFill>
                  <a:srgbClr val="2B3919"/>
                </a:solidFill>
                <a:effectLst/>
                <a:latin typeface="Segoe UI" panose="020B0502040204020203" pitchFamily="34" charset="0"/>
                <a:cs typeface="Segoe UI" panose="020B0502040204020203" pitchFamily="34" charset="0"/>
              </a:rPr>
              <a:t>“Only </a:t>
            </a:r>
            <a:r>
              <a:rPr lang="en-US" b="0" i="1" dirty="0" err="1">
                <a:solidFill>
                  <a:srgbClr val="2B3919"/>
                </a:solidFill>
                <a:effectLst/>
                <a:latin typeface="Segoe UI" panose="020B0502040204020203" pitchFamily="34" charset="0"/>
                <a:cs typeface="Segoe UI" panose="020B0502040204020203" pitchFamily="34" charset="0"/>
              </a:rPr>
              <a:t>LongPath</a:t>
            </a:r>
            <a:r>
              <a:rPr lang="en-US" b="0" i="1" dirty="0">
                <a:solidFill>
                  <a:srgbClr val="2B3919"/>
                </a:solidFill>
                <a:effectLst/>
                <a:latin typeface="Segoe UI" panose="020B0502040204020203" pitchFamily="34" charset="0"/>
                <a:cs typeface="Segoe UI" panose="020B0502040204020203" pitchFamily="34" charset="0"/>
              </a:rPr>
              <a:t> Technologies delivers high-frequency readings, low detection limits, and best-in-class emission rate quantification.”</a:t>
            </a:r>
          </a:p>
          <a:p>
            <a:pPr marL="342900" indent="-342900" algn="l">
              <a:buFont typeface="Arial" panose="020B0604020202020204" pitchFamily="34" charset="0"/>
              <a:buChar char="•"/>
            </a:pPr>
            <a:r>
              <a:rPr lang="en-US" dirty="0">
                <a:highlight>
                  <a:srgbClr val="000000"/>
                </a:highlight>
                <a:latin typeface="Segoe UI" panose="020B0502040204020203" pitchFamily="34" charset="0"/>
                <a:cs typeface="Segoe UI" panose="020B0502040204020203" pitchFamily="34" charset="0"/>
                <a:hlinkClick r:id="rId3"/>
              </a:rPr>
              <a:t>https://www.longpathtech.com/</a:t>
            </a:r>
            <a:endParaRPr lang="en-US" dirty="0">
              <a:highlight>
                <a:srgbClr val="000000"/>
              </a:highlight>
              <a:latin typeface="Segoe UI" panose="020B0502040204020203" pitchFamily="34" charset="0"/>
              <a:cs typeface="Segoe UI" panose="020B0502040204020203" pitchFamily="34" charset="0"/>
            </a:endParaRPr>
          </a:p>
        </p:txBody>
      </p:sp>
      <p:pic>
        <p:nvPicPr>
          <p:cNvPr id="21" name="Picture 20">
            <a:extLst>
              <a:ext uri="{FF2B5EF4-FFF2-40B4-BE49-F238E27FC236}">
                <a16:creationId xmlns:a16="http://schemas.microsoft.com/office/drawing/2014/main" id="{536EE6DC-AD95-FB34-18C8-FE4A429B23E4}"/>
              </a:ext>
            </a:extLst>
          </p:cNvPr>
          <p:cNvPicPr>
            <a:picLocks noChangeAspect="1"/>
          </p:cNvPicPr>
          <p:nvPr/>
        </p:nvPicPr>
        <p:blipFill>
          <a:blip r:embed="rId4"/>
          <a:stretch>
            <a:fillRect/>
          </a:stretch>
        </p:blipFill>
        <p:spPr>
          <a:xfrm>
            <a:off x="5112026" y="-1322132"/>
            <a:ext cx="7772400" cy="4375047"/>
          </a:xfrm>
          <a:prstGeom prst="rect">
            <a:avLst/>
          </a:prstGeom>
        </p:spPr>
      </p:pic>
      <p:pic>
        <p:nvPicPr>
          <p:cNvPr id="1026" name="Picture 2" descr="LongPath solar tower in Permian Basin 2023">
            <a:extLst>
              <a:ext uri="{FF2B5EF4-FFF2-40B4-BE49-F238E27FC236}">
                <a16:creationId xmlns:a16="http://schemas.microsoft.com/office/drawing/2014/main" id="{C2DDCBD6-2E94-9EAC-4A49-889FBFB26E5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04243" y="1643308"/>
            <a:ext cx="2917135" cy="388951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CD264A4-41E5-6382-2033-715B46B76DB2}"/>
              </a:ext>
            </a:extLst>
          </p:cNvPr>
          <p:cNvSpPr txBox="1"/>
          <p:nvPr/>
        </p:nvSpPr>
        <p:spPr>
          <a:xfrm>
            <a:off x="9104243" y="5513089"/>
            <a:ext cx="2917135" cy="1070358"/>
          </a:xfrm>
          <a:prstGeom prst="rect">
            <a:avLst/>
          </a:prstGeom>
          <a:solidFill>
            <a:schemeClr val="bg1">
              <a:alpha val="50000"/>
            </a:schemeClr>
          </a:solidFill>
        </p:spPr>
        <p:txBody>
          <a:bodyPr wrap="square">
            <a:spAutoFit/>
          </a:bodyPr>
          <a:lstStyle/>
          <a:p>
            <a:pPr marL="5715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Laser telescope for measuring methane concentrations</a:t>
            </a:r>
          </a:p>
        </p:txBody>
      </p:sp>
    </p:spTree>
    <p:extLst>
      <p:ext uri="{BB962C8B-B14F-4D97-AF65-F5344CB8AC3E}">
        <p14:creationId xmlns:p14="http://schemas.microsoft.com/office/powerpoint/2010/main" val="791428330"/>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sp>
        <p:nvSpPr>
          <p:cNvPr id="6" name="Subtitle 2">
            <a:extLst>
              <a:ext uri="{FF2B5EF4-FFF2-40B4-BE49-F238E27FC236}">
                <a16:creationId xmlns:a16="http://schemas.microsoft.com/office/drawing/2014/main" id="{E57BC5B4-8712-28F0-E56C-0A2EEF270173}"/>
              </a:ext>
            </a:extLst>
          </p:cNvPr>
          <p:cNvSpPr txBox="1">
            <a:spLocks/>
          </p:cNvSpPr>
          <p:nvPr/>
        </p:nvSpPr>
        <p:spPr>
          <a:xfrm>
            <a:off x="993648" y="1648985"/>
            <a:ext cx="10144877"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US" sz="12000" b="0" i="0" dirty="0">
                <a:solidFill>
                  <a:srgbClr val="1F2328"/>
                </a:solidFill>
                <a:effectLst/>
                <a:latin typeface="-apple-system"/>
              </a:rPr>
              <a:t>?</a:t>
            </a:r>
          </a:p>
        </p:txBody>
      </p:sp>
    </p:spTree>
    <p:extLst>
      <p:ext uri="{BB962C8B-B14F-4D97-AF65-F5344CB8AC3E}">
        <p14:creationId xmlns:p14="http://schemas.microsoft.com/office/powerpoint/2010/main" val="260479529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err="1"/>
              <a:t>LongPath</a:t>
            </a:r>
            <a:r>
              <a:rPr lang="en-US" sz="3000" dirty="0"/>
              <a:t> Technologies</a:t>
            </a:r>
          </a:p>
        </p:txBody>
      </p:sp>
      <p:pic>
        <p:nvPicPr>
          <p:cNvPr id="21" name="Picture 20">
            <a:extLst>
              <a:ext uri="{FF2B5EF4-FFF2-40B4-BE49-F238E27FC236}">
                <a16:creationId xmlns:a16="http://schemas.microsoft.com/office/drawing/2014/main" id="{536EE6DC-AD95-FB34-18C8-FE4A429B23E4}"/>
              </a:ext>
            </a:extLst>
          </p:cNvPr>
          <p:cNvPicPr>
            <a:picLocks noChangeAspect="1"/>
          </p:cNvPicPr>
          <p:nvPr/>
        </p:nvPicPr>
        <p:blipFill>
          <a:blip r:embed="rId3"/>
          <a:stretch>
            <a:fillRect/>
          </a:stretch>
        </p:blipFill>
        <p:spPr>
          <a:xfrm>
            <a:off x="5112026" y="-1322132"/>
            <a:ext cx="7772400" cy="4375047"/>
          </a:xfrm>
          <a:prstGeom prst="rect">
            <a:avLst/>
          </a:prstGeom>
        </p:spPr>
      </p:pic>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9" y="1496585"/>
            <a:ext cx="7377841" cy="4697455"/>
          </a:xfrm>
          <a:prstGeom prst="rect">
            <a:avLst/>
          </a:prstGeom>
        </p:spPr>
        <p:txBody>
          <a:bodyPr vert="horz" lIns="91440" tIns="45720" rIns="91440" bIns="45720" rtlCol="0" anchor="t">
            <a:no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300" b="0" i="0" dirty="0" err="1">
                <a:solidFill>
                  <a:srgbClr val="1F2328"/>
                </a:solidFill>
                <a:effectLst/>
                <a:latin typeface="-apple-system"/>
              </a:rPr>
              <a:t>LongPath</a:t>
            </a:r>
            <a:r>
              <a:rPr lang="en-US" sz="2300" b="0" i="0" dirty="0">
                <a:solidFill>
                  <a:srgbClr val="1F2328"/>
                </a:solidFill>
                <a:effectLst/>
                <a:latin typeface="-apple-system"/>
              </a:rPr>
              <a:t> measures methane emissions by finding the difference in measured methane concentration on either side of a site, and computing a plume model based on these concentration measurements and factors such as wind speed, wind direction, and temperature. </a:t>
            </a:r>
          </a:p>
          <a:p>
            <a:pPr marL="342900" indent="-342900" algn="l">
              <a:buFont typeface="Arial" panose="020B0604020202020204" pitchFamily="34" charset="0"/>
              <a:buChar char="•"/>
            </a:pPr>
            <a:r>
              <a:rPr lang="en-US" sz="2300" b="0" i="0" dirty="0" err="1">
                <a:solidFill>
                  <a:srgbClr val="1F2328"/>
                </a:solidFill>
                <a:effectLst/>
                <a:latin typeface="-apple-system"/>
              </a:rPr>
              <a:t>LongPath</a:t>
            </a:r>
            <a:r>
              <a:rPr lang="en-US" sz="2300" b="0" i="0" dirty="0">
                <a:solidFill>
                  <a:srgbClr val="1F2328"/>
                </a:solidFill>
                <a:effectLst/>
                <a:latin typeface="-apple-system"/>
              </a:rPr>
              <a:t> uses on</a:t>
            </a:r>
            <a:r>
              <a:rPr lang="en-US" sz="2300" dirty="0">
                <a:solidFill>
                  <a:srgbClr val="1F2328"/>
                </a:solidFill>
                <a:latin typeface="-apple-system"/>
              </a:rPr>
              <a:t>-site 3D ultrasonic anemometers.</a:t>
            </a:r>
          </a:p>
          <a:p>
            <a:pPr marL="342900" indent="-342900" algn="l">
              <a:buFont typeface="Arial" panose="020B0604020202020204" pitchFamily="34" charset="0"/>
              <a:buChar char="•"/>
            </a:pPr>
            <a:r>
              <a:rPr lang="en-US" sz="2300" dirty="0">
                <a:solidFill>
                  <a:srgbClr val="1F2328"/>
                </a:solidFill>
                <a:latin typeface="-apple-system"/>
              </a:rPr>
              <a:t>However, during the winter the 3D anemometers are prone to icing up. </a:t>
            </a:r>
            <a:r>
              <a:rPr lang="en-US" sz="2300" dirty="0">
                <a:solidFill>
                  <a:srgbClr val="1F2328"/>
                </a:solidFill>
                <a:highlight>
                  <a:srgbClr val="FFFF00"/>
                </a:highlight>
                <a:latin typeface="-apple-system"/>
              </a:rPr>
              <a:t>The system is down when there is no wind data</a:t>
            </a:r>
            <a:r>
              <a:rPr lang="en-US" sz="2300" dirty="0">
                <a:solidFill>
                  <a:srgbClr val="1F2328"/>
                </a:solidFill>
                <a:latin typeface="-apple-system"/>
              </a:rPr>
              <a:t>.</a:t>
            </a:r>
          </a:p>
        </p:txBody>
      </p:sp>
      <p:pic>
        <p:nvPicPr>
          <p:cNvPr id="5" name="Picture 4">
            <a:extLst>
              <a:ext uri="{FF2B5EF4-FFF2-40B4-BE49-F238E27FC236}">
                <a16:creationId xmlns:a16="http://schemas.microsoft.com/office/drawing/2014/main" id="{D5C60A1C-4AC6-8592-EB76-9EEFDFCD173A}"/>
              </a:ext>
            </a:extLst>
          </p:cNvPr>
          <p:cNvPicPr>
            <a:picLocks noChangeAspect="1"/>
          </p:cNvPicPr>
          <p:nvPr/>
        </p:nvPicPr>
        <p:blipFill>
          <a:blip r:embed="rId4"/>
          <a:stretch>
            <a:fillRect/>
          </a:stretch>
        </p:blipFill>
        <p:spPr>
          <a:xfrm>
            <a:off x="9162180" y="1973469"/>
            <a:ext cx="1853175" cy="2911061"/>
          </a:xfrm>
          <a:prstGeom prst="rect">
            <a:avLst/>
          </a:prstGeom>
        </p:spPr>
      </p:pic>
      <p:sp>
        <p:nvSpPr>
          <p:cNvPr id="9" name="TextBox 8">
            <a:extLst>
              <a:ext uri="{FF2B5EF4-FFF2-40B4-BE49-F238E27FC236}">
                <a16:creationId xmlns:a16="http://schemas.microsoft.com/office/drawing/2014/main" id="{0CBB7ADD-FD07-C555-1F05-068319E9FA42}"/>
              </a:ext>
            </a:extLst>
          </p:cNvPr>
          <p:cNvSpPr txBox="1"/>
          <p:nvPr/>
        </p:nvSpPr>
        <p:spPr>
          <a:xfrm>
            <a:off x="9162180" y="4884530"/>
            <a:ext cx="1853175" cy="737959"/>
          </a:xfrm>
          <a:prstGeom prst="rect">
            <a:avLst/>
          </a:prstGeom>
          <a:solidFill>
            <a:schemeClr val="bg1">
              <a:alpha val="50458"/>
            </a:schemeClr>
          </a:solidFill>
        </p:spPr>
        <p:txBody>
          <a:bodyPr wrap="square">
            <a:spAutoFit/>
          </a:bodyPr>
          <a:lstStyle/>
          <a:p>
            <a:pPr marL="5715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3D anemometer</a:t>
            </a:r>
          </a:p>
        </p:txBody>
      </p:sp>
    </p:spTree>
    <p:extLst>
      <p:ext uri="{BB962C8B-B14F-4D97-AF65-F5344CB8AC3E}">
        <p14:creationId xmlns:p14="http://schemas.microsoft.com/office/powerpoint/2010/main" val="36956442"/>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Research Questions</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9" y="1496585"/>
            <a:ext cx="7262228" cy="4697455"/>
          </a:xfrm>
          <a:prstGeom prst="rect">
            <a:avLst/>
          </a:prstGeom>
        </p:spPr>
        <p:txBody>
          <a:bodyPr vert="horz" lIns="91440" tIns="45720" rIns="91440" bIns="45720" rtlCol="0" anchor="t">
            <a:normAutofit fontScale="92500" lnSpcReduction="20000"/>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Is forecast data a good </a:t>
            </a:r>
            <a:r>
              <a:rPr lang="en-US" sz="2400" b="1" i="0" dirty="0">
                <a:solidFill>
                  <a:srgbClr val="BF4E14"/>
                </a:solidFill>
                <a:effectLst/>
                <a:highlight>
                  <a:srgbClr val="FFFF00"/>
                </a:highlight>
                <a:latin typeface="Segoe UI" panose="020B0502040204020203" pitchFamily="34" charset="0"/>
                <a:ea typeface="Times New Roman" panose="02020603050405020304" pitchFamily="18" charset="0"/>
                <a:cs typeface="Segoe UI" panose="020B0502040204020203" pitchFamily="34" charset="0"/>
              </a:rPr>
              <a:t>proxy</a:t>
            </a:r>
            <a:r>
              <a:rPr lang="en-US" sz="24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 for anemometer data?</a:t>
            </a:r>
            <a:endParaRPr lang="en-US" sz="2400" b="1" i="1"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endParaRPr>
          </a:p>
          <a:p>
            <a:pPr marL="342900" indent="-342900" algn="l">
              <a:buFont typeface="Arial" panose="020B0604020202020204" pitchFamily="34" charset="0"/>
              <a:buChar char="•"/>
            </a:pPr>
            <a:r>
              <a:rPr lang="en-US" sz="2300" b="0" i="0" dirty="0">
                <a:solidFill>
                  <a:srgbClr val="1F2328"/>
                </a:solidFill>
                <a:effectLst/>
                <a:latin typeface="+mj-lt"/>
              </a:rPr>
              <a:t>Can </a:t>
            </a:r>
            <a:r>
              <a:rPr lang="en-US" sz="2300" dirty="0">
                <a:solidFill>
                  <a:srgbClr val="1F2328"/>
                </a:solidFill>
                <a:effectLst/>
                <a:latin typeface="+mj-lt"/>
                <a:ea typeface="Times New Roman" panose="02020603050405020304" pitchFamily="18" charset="0"/>
              </a:rPr>
              <a:t>publicly-provided forecast data, such as from the North American Mesoscale (NAM) Forecast System, be used as a proxy for the anemometer data during the times when the anemometer is down</a:t>
            </a:r>
            <a:r>
              <a:rPr lang="en-US" sz="2300" dirty="0">
                <a:solidFill>
                  <a:srgbClr val="1F2328"/>
                </a:solidFill>
                <a:latin typeface="+mj-lt"/>
                <a:ea typeface="Times New Roman" panose="02020603050405020304" pitchFamily="18" charset="0"/>
              </a:rPr>
              <a:t>?</a:t>
            </a:r>
          </a:p>
          <a:p>
            <a:r>
              <a:rPr lang="en-US" sz="24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Does a </a:t>
            </a:r>
            <a:r>
              <a:rPr lang="en-US" sz="2400" b="1" i="0" dirty="0">
                <a:solidFill>
                  <a:srgbClr val="BF4E14"/>
                </a:solidFill>
                <a:effectLst/>
                <a:highlight>
                  <a:srgbClr val="FFFF00"/>
                </a:highlight>
                <a:latin typeface="Segoe UI" panose="020B0502040204020203" pitchFamily="34" charset="0"/>
                <a:ea typeface="Times New Roman" panose="02020603050405020304" pitchFamily="18" charset="0"/>
                <a:cs typeface="Segoe UI" panose="020B0502040204020203" pitchFamily="34" charset="0"/>
              </a:rPr>
              <a:t>multilinear regression </a:t>
            </a:r>
            <a:r>
              <a:rPr lang="en-US" sz="24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trained on forecast data provide an even better proxy for anemometer data?</a:t>
            </a:r>
            <a:endParaRPr lang="en-US" sz="2300" dirty="0">
              <a:solidFill>
                <a:srgbClr val="1F2328"/>
              </a:solidFill>
              <a:latin typeface="+mj-lt"/>
              <a:ea typeface="Times New Roman" panose="02020603050405020304" pitchFamily="18" charset="0"/>
            </a:endParaRPr>
          </a:p>
          <a:p>
            <a:pPr marL="342900" indent="-342900" algn="l">
              <a:buFont typeface="Arial" panose="020B0604020202020204" pitchFamily="34" charset="0"/>
              <a:buChar char="•"/>
            </a:pPr>
            <a:r>
              <a:rPr lang="en-US" sz="2300" b="0" i="0" dirty="0">
                <a:solidFill>
                  <a:srgbClr val="1F2328"/>
                </a:solidFill>
                <a:effectLst/>
                <a:latin typeface="+mj-lt"/>
              </a:rPr>
              <a:t>Can </a:t>
            </a:r>
            <a:r>
              <a:rPr lang="en-US" sz="2300" dirty="0">
                <a:solidFill>
                  <a:srgbClr val="1F2328"/>
                </a:solidFill>
                <a:effectLst/>
                <a:latin typeface="+mj-lt"/>
                <a:ea typeface="Times New Roman" panose="02020603050405020304" pitchFamily="18" charset="0"/>
              </a:rPr>
              <a:t>a multilinear regression model </a:t>
            </a:r>
            <a:r>
              <a:rPr lang="en-US" sz="2300" dirty="0">
                <a:solidFill>
                  <a:srgbClr val="1F2328"/>
                </a:solidFill>
                <a:latin typeface="+mj-lt"/>
                <a:ea typeface="Times New Roman" panose="02020603050405020304" pitchFamily="18" charset="0"/>
              </a:rPr>
              <a:t>trained</a:t>
            </a:r>
            <a:r>
              <a:rPr lang="en-US" sz="2300" dirty="0">
                <a:solidFill>
                  <a:srgbClr val="1F2328"/>
                </a:solidFill>
                <a:effectLst/>
                <a:latin typeface="+mj-lt"/>
                <a:ea typeface="Times New Roman" panose="02020603050405020304" pitchFamily="18" charset="0"/>
              </a:rPr>
              <a:t> on the NAM data can provide even better site-specific predictions of the wind and temperature conditions than the direct NAM forecasts alone</a:t>
            </a:r>
            <a:r>
              <a:rPr lang="en-US" sz="2300" dirty="0">
                <a:solidFill>
                  <a:srgbClr val="1F2328"/>
                </a:solidFill>
                <a:latin typeface="+mj-lt"/>
                <a:ea typeface="Times New Roman" panose="02020603050405020304" pitchFamily="18" charset="0"/>
              </a:rPr>
              <a:t>?</a:t>
            </a:r>
            <a:endParaRPr lang="en-US" sz="2300" dirty="0">
              <a:latin typeface="+mj-lt"/>
            </a:endParaRPr>
          </a:p>
        </p:txBody>
      </p:sp>
      <p:pic>
        <p:nvPicPr>
          <p:cNvPr id="12" name="Picture 11">
            <a:extLst>
              <a:ext uri="{FF2B5EF4-FFF2-40B4-BE49-F238E27FC236}">
                <a16:creationId xmlns:a16="http://schemas.microsoft.com/office/drawing/2014/main" id="{4763FDA1-9F41-0C74-95CB-C19D286B21D8}"/>
              </a:ext>
            </a:extLst>
          </p:cNvPr>
          <p:cNvPicPr>
            <a:picLocks noChangeAspect="1"/>
          </p:cNvPicPr>
          <p:nvPr/>
        </p:nvPicPr>
        <p:blipFill>
          <a:blip r:embed="rId3"/>
          <a:stretch>
            <a:fillRect/>
          </a:stretch>
        </p:blipFill>
        <p:spPr>
          <a:xfrm>
            <a:off x="10126866" y="3202083"/>
            <a:ext cx="1853175" cy="2911061"/>
          </a:xfrm>
          <a:prstGeom prst="rect">
            <a:avLst/>
          </a:prstGeom>
        </p:spPr>
      </p:pic>
      <p:pic>
        <p:nvPicPr>
          <p:cNvPr id="5" name="Picture 4" descr="A map of the north america&#10;&#10;Description automatically generated">
            <a:extLst>
              <a:ext uri="{FF2B5EF4-FFF2-40B4-BE49-F238E27FC236}">
                <a16:creationId xmlns:a16="http://schemas.microsoft.com/office/drawing/2014/main" id="{ED875AC1-7A0F-0440-2ADB-93592BFFF88D}"/>
              </a:ext>
            </a:extLst>
          </p:cNvPr>
          <p:cNvPicPr>
            <a:picLocks noChangeAspect="1"/>
          </p:cNvPicPr>
          <p:nvPr/>
        </p:nvPicPr>
        <p:blipFill rotWithShape="1">
          <a:blip r:embed="rId4">
            <a:extLst>
              <a:ext uri="{28A0092B-C50C-407E-A947-70E740481C1C}">
                <a14:useLocalDpi xmlns:a14="http://schemas.microsoft.com/office/drawing/2010/main" val="0"/>
              </a:ext>
            </a:extLst>
          </a:blip>
          <a:srcRect l="3545" t="6461" r="2769" b="5368"/>
          <a:stretch/>
        </p:blipFill>
        <p:spPr bwMode="auto">
          <a:xfrm>
            <a:off x="8220841" y="205280"/>
            <a:ext cx="3759200" cy="2357120"/>
          </a:xfrm>
          <a:prstGeom prst="rect">
            <a:avLst/>
          </a:prstGeom>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6A5A9C9C-B819-4389-A90C-15FE1FB55AF5}"/>
              </a:ext>
            </a:extLst>
          </p:cNvPr>
          <p:cNvSpPr txBox="1"/>
          <p:nvPr/>
        </p:nvSpPr>
        <p:spPr>
          <a:xfrm>
            <a:off x="10126866" y="6080012"/>
            <a:ext cx="1853175" cy="737959"/>
          </a:xfrm>
          <a:prstGeom prst="rect">
            <a:avLst/>
          </a:prstGeom>
          <a:solidFill>
            <a:schemeClr val="bg1">
              <a:alpha val="49801"/>
            </a:schemeClr>
          </a:solidFill>
        </p:spPr>
        <p:txBody>
          <a:bodyPr wrap="square">
            <a:spAutoFit/>
          </a:bodyPr>
          <a:lstStyle/>
          <a:p>
            <a:pPr marL="5715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3D anemometer</a:t>
            </a:r>
          </a:p>
        </p:txBody>
      </p:sp>
      <p:sp>
        <p:nvSpPr>
          <p:cNvPr id="9" name="TextBox 8">
            <a:extLst>
              <a:ext uri="{FF2B5EF4-FFF2-40B4-BE49-F238E27FC236}">
                <a16:creationId xmlns:a16="http://schemas.microsoft.com/office/drawing/2014/main" id="{D1157149-54F0-B559-E0B2-76044BC34835}"/>
              </a:ext>
            </a:extLst>
          </p:cNvPr>
          <p:cNvSpPr txBox="1"/>
          <p:nvPr/>
        </p:nvSpPr>
        <p:spPr>
          <a:xfrm>
            <a:off x="8220841" y="2562400"/>
            <a:ext cx="3759200" cy="405560"/>
          </a:xfrm>
          <a:prstGeom prst="rect">
            <a:avLst/>
          </a:prstGeom>
          <a:solidFill>
            <a:schemeClr val="bg1">
              <a:alpha val="49984"/>
            </a:schemeClr>
          </a:solidFill>
        </p:spPr>
        <p:txBody>
          <a:bodyPr wrap="square">
            <a:spAutoFit/>
          </a:bodyPr>
          <a:lstStyle/>
          <a:p>
            <a:pPr marL="5715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NAM 12-km grid</a:t>
            </a:r>
          </a:p>
        </p:txBody>
      </p:sp>
    </p:spTree>
    <p:extLst>
      <p:ext uri="{BB962C8B-B14F-4D97-AF65-F5344CB8AC3E}">
        <p14:creationId xmlns:p14="http://schemas.microsoft.com/office/powerpoint/2010/main" val="831735760"/>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The Data</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10982890" cy="5145953"/>
          </a:xfrm>
          <a:prstGeom prst="rect">
            <a:avLst/>
          </a:prstGeom>
        </p:spPr>
        <p:txBody>
          <a:bodyPr vert="horz" lIns="91440" tIns="45720" rIns="91440" bIns="45720" rtlCol="0" anchor="t">
            <a:no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700" b="1" i="0" dirty="0">
                <a:solidFill>
                  <a:srgbClr val="1F2328"/>
                </a:solidFill>
                <a:effectLst/>
                <a:latin typeface="Segoe UI" panose="020B0502040204020203" pitchFamily="34" charset="0"/>
                <a:cs typeface="Segoe UI" panose="020B0502040204020203" pitchFamily="34" charset="0"/>
              </a:rPr>
              <a:t>Anemometer Data</a:t>
            </a:r>
          </a:p>
          <a:p>
            <a:pPr marL="342900" indent="-342900" algn="l">
              <a:buFont typeface="Arial" panose="020B0604020202020204" pitchFamily="34" charset="0"/>
              <a:buChar char="•"/>
            </a:pPr>
            <a:r>
              <a:rPr lang="en-US" sz="1700" b="0" i="0" dirty="0">
                <a:solidFill>
                  <a:srgbClr val="1F2328"/>
                </a:solidFill>
                <a:effectLst/>
                <a:latin typeface="Segoe UI" panose="020B0502040204020203" pitchFamily="34" charset="0"/>
                <a:cs typeface="Segoe UI" panose="020B0502040204020203" pitchFamily="34" charset="0"/>
              </a:rPr>
              <a:t>Data from a 3D anemometer</a:t>
            </a:r>
            <a:r>
              <a:rPr lang="en-US" sz="1700" dirty="0">
                <a:solidFill>
                  <a:srgbClr val="1F2328"/>
                </a:solidFill>
                <a:latin typeface="Segoe UI" panose="020B0502040204020203" pitchFamily="34" charset="0"/>
                <a:cs typeface="Segoe UI" panose="020B0502040204020203" pitchFamily="34" charset="0"/>
              </a:rPr>
              <a:t> located in </a:t>
            </a:r>
            <a:r>
              <a:rPr lang="en-US" sz="1700" b="0" i="0" dirty="0">
                <a:solidFill>
                  <a:srgbClr val="1F2328"/>
                </a:solidFill>
                <a:effectLst/>
                <a:latin typeface="Segoe UI" panose="020B0502040204020203" pitchFamily="34" charset="0"/>
                <a:cs typeface="Segoe UI" panose="020B0502040204020203" pitchFamily="34" charset="0"/>
              </a:rPr>
              <a:t>North Dakota.</a:t>
            </a:r>
          </a:p>
          <a:p>
            <a:pPr marL="342900" indent="-342900" algn="l">
              <a:buFont typeface="Arial" panose="020B0604020202020204" pitchFamily="34" charset="0"/>
              <a:buChar char="•"/>
            </a:pPr>
            <a:r>
              <a:rPr lang="en-US" sz="1700" b="0" i="0" dirty="0">
                <a:solidFill>
                  <a:srgbClr val="1F2328"/>
                </a:solidFill>
                <a:effectLst/>
                <a:latin typeface="Segoe UI" panose="020B0502040204020203" pitchFamily="34" charset="0"/>
                <a:cs typeface="Segoe UI" panose="020B0502040204020203" pitchFamily="34" charset="0"/>
              </a:rPr>
              <a:t>Data spans 30 days from Feb 11</a:t>
            </a:r>
            <a:r>
              <a:rPr lang="en-US" sz="1700" dirty="0">
                <a:solidFill>
                  <a:srgbClr val="1F2328"/>
                </a:solidFill>
                <a:latin typeface="Segoe UI" panose="020B0502040204020203" pitchFamily="34" charset="0"/>
                <a:cs typeface="Segoe UI" panose="020B0502040204020203" pitchFamily="34" charset="0"/>
              </a:rPr>
              <a:t> </a:t>
            </a:r>
            <a:r>
              <a:rPr lang="en-US" sz="1700" b="0" i="0" dirty="0">
                <a:solidFill>
                  <a:srgbClr val="1F2328"/>
                </a:solidFill>
                <a:effectLst/>
                <a:latin typeface="Segoe UI" panose="020B0502040204020203" pitchFamily="34" charset="0"/>
                <a:cs typeface="Segoe UI" panose="020B0502040204020203" pitchFamily="34" charset="0"/>
              </a:rPr>
              <a:t>to March 11, 2024. </a:t>
            </a:r>
            <a:r>
              <a:rPr lang="en-US" sz="1700" dirty="0">
                <a:solidFill>
                  <a:srgbClr val="1F2328"/>
                </a:solidFill>
                <a:latin typeface="Segoe UI" panose="020B0502040204020203" pitchFamily="34" charset="0"/>
                <a:cs typeface="Segoe UI" panose="020B0502040204020203" pitchFamily="34" charset="0"/>
              </a:rPr>
              <a:t>Four days missing due to iced up anemometers.</a:t>
            </a:r>
          </a:p>
          <a:p>
            <a:pPr marL="342900" indent="-342900" algn="l">
              <a:buFont typeface="Arial" panose="020B0604020202020204" pitchFamily="34" charset="0"/>
              <a:buChar char="•"/>
            </a:pPr>
            <a:r>
              <a:rPr lang="en-US" sz="1700" b="0" i="0" dirty="0">
                <a:solidFill>
                  <a:srgbClr val="1F2328"/>
                </a:solidFill>
                <a:effectLst/>
                <a:latin typeface="Segoe UI" panose="020B0502040204020203" pitchFamily="34" charset="0"/>
                <a:cs typeface="Segoe UI" panose="020B0502040204020203" pitchFamily="34" charset="0"/>
              </a:rPr>
              <a:t>Anemometer measures on five-second intervals. Data averaged into 15-minute intervals. </a:t>
            </a:r>
          </a:p>
          <a:p>
            <a:pPr marL="342900" indent="-342900" algn="l">
              <a:buFont typeface="Arial" panose="020B0604020202020204" pitchFamily="34" charset="0"/>
              <a:buChar char="•"/>
            </a:pPr>
            <a:r>
              <a:rPr lang="en-US" sz="1700" b="0" i="0" dirty="0">
                <a:solidFill>
                  <a:srgbClr val="1F2328"/>
                </a:solidFill>
                <a:effectLst/>
                <a:latin typeface="Segoe UI" panose="020B0502040204020203" pitchFamily="34" charset="0"/>
                <a:cs typeface="Segoe UI" panose="020B0502040204020203" pitchFamily="34" charset="0"/>
              </a:rPr>
              <a:t>The raw data contains 420,917 rows. Data averaged into 15-minute intervals had 2344 rows.</a:t>
            </a:r>
          </a:p>
          <a:p>
            <a:pPr marL="342900" indent="-342900">
              <a:buFont typeface="Arial" panose="020B0604020202020204" pitchFamily="34" charset="0"/>
              <a:buChar char="•"/>
            </a:pPr>
            <a:r>
              <a:rPr lang="en-US" sz="1700" b="0" i="1" dirty="0">
                <a:solidFill>
                  <a:srgbClr val="1F2328"/>
                </a:solidFill>
                <a:effectLst/>
                <a:latin typeface="Segoe UI" panose="020B0502040204020203" pitchFamily="34" charset="0"/>
                <a:cs typeface="Segoe UI" panose="020B0502040204020203" pitchFamily="34" charset="0"/>
              </a:rPr>
              <a:t>Lots of data cleaning (removing bad data, renaming columns, changing units, adding local time, ….)</a:t>
            </a:r>
            <a:endParaRPr lang="en-US" sz="1700" b="0" i="0" dirty="0">
              <a:solidFill>
                <a:srgbClr val="1F2328"/>
              </a:solidFill>
              <a:effectLst/>
              <a:latin typeface="Segoe UI" panose="020B0502040204020203" pitchFamily="34" charset="0"/>
              <a:cs typeface="Segoe UI" panose="020B0502040204020203" pitchFamily="34" charset="0"/>
            </a:endParaRPr>
          </a:p>
          <a:p>
            <a:r>
              <a:rPr lang="en-US" sz="1700" b="1" i="0" dirty="0">
                <a:solidFill>
                  <a:srgbClr val="1F2328"/>
                </a:solidFill>
                <a:effectLst/>
                <a:latin typeface="Segoe UI" panose="020B0502040204020203" pitchFamily="34" charset="0"/>
                <a:cs typeface="Segoe UI" panose="020B0502040204020203" pitchFamily="34" charset="0"/>
              </a:rPr>
              <a:t>NAM Forecast Data</a:t>
            </a:r>
          </a:p>
          <a:p>
            <a:pPr marL="342900" indent="-342900" algn="l">
              <a:buFont typeface="Arial" panose="020B0604020202020204" pitchFamily="34" charset="0"/>
              <a:buChar char="•"/>
            </a:pPr>
            <a:r>
              <a:rPr lang="en-US" sz="1700" b="0" i="0" dirty="0">
                <a:solidFill>
                  <a:srgbClr val="1F2328"/>
                </a:solidFill>
                <a:effectLst/>
                <a:latin typeface="Segoe UI" panose="020B0502040204020203" pitchFamily="34" charset="0"/>
                <a:cs typeface="Segoe UI" panose="020B0502040204020203" pitchFamily="34" charset="0"/>
              </a:rPr>
              <a:t>NAM forecast data downloaded from the government website for the same time frame.</a:t>
            </a:r>
          </a:p>
          <a:p>
            <a:pPr marL="342900" indent="-342900" algn="l">
              <a:buFont typeface="Arial" panose="020B0604020202020204" pitchFamily="34" charset="0"/>
              <a:buChar char="•"/>
            </a:pPr>
            <a:r>
              <a:rPr lang="en-US" sz="1700" dirty="0">
                <a:solidFill>
                  <a:srgbClr val="1F2328"/>
                </a:solidFill>
                <a:latin typeface="Segoe UI" panose="020B0502040204020203" pitchFamily="34" charset="0"/>
                <a:cs typeface="Segoe UI" panose="020B0502040204020203" pitchFamily="34" charset="0"/>
              </a:rPr>
              <a:t>NAM data is released every 6 hours, providing forecasts for </a:t>
            </a:r>
            <a:r>
              <a:rPr lang="en-US" sz="17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0, 1, 2, 3, 4, 6, 12, 24, 48, 72 hours</a:t>
            </a:r>
            <a:r>
              <a:rPr lang="en-US" sz="1700" dirty="0">
                <a:solidFill>
                  <a:srgbClr val="000000"/>
                </a:solidFill>
                <a:latin typeface="Segoe UI" panose="020B0502040204020203" pitchFamily="34" charset="0"/>
                <a:ea typeface="Times New Roman" panose="02020603050405020304" pitchFamily="18" charset="0"/>
                <a:cs typeface="Segoe UI" panose="020B0502040204020203" pitchFamily="34" charset="0"/>
              </a:rPr>
              <a:t>.</a:t>
            </a:r>
          </a:p>
          <a:p>
            <a:pPr marL="342900" indent="-342900" algn="l">
              <a:buFont typeface="Arial" panose="020B0604020202020204" pitchFamily="34" charset="0"/>
              <a:buChar char="•"/>
            </a:pPr>
            <a:r>
              <a:rPr lang="en-US" sz="1700" dirty="0">
                <a:solidFill>
                  <a:srgbClr val="000000"/>
                </a:solidFill>
                <a:latin typeface="Segoe UI" panose="020B0502040204020203" pitchFamily="34" charset="0"/>
                <a:cs typeface="Segoe UI" panose="020B0502040204020203" pitchFamily="34" charset="0"/>
              </a:rPr>
              <a:t>A python script was written to download the data, extract the desired information for the location of interest, and save into .csv files.</a:t>
            </a:r>
            <a:endParaRPr lang="en-US" sz="1700" dirty="0">
              <a:solidFill>
                <a:srgbClr val="1F2328"/>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922842939"/>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7" name="Picture 6">
            <a:extLst>
              <a:ext uri="{FF2B5EF4-FFF2-40B4-BE49-F238E27FC236}">
                <a16:creationId xmlns:a16="http://schemas.microsoft.com/office/drawing/2014/main" id="{7F7F91E1-9973-00B4-D701-89AAD11FC1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1248" y="1357179"/>
            <a:ext cx="9456049" cy="2817484"/>
          </a:xfrm>
          <a:prstGeom prst="rect">
            <a:avLst/>
          </a:prstGeom>
        </p:spPr>
      </p:pic>
      <p:sp>
        <p:nvSpPr>
          <p:cNvPr id="5" name="TextBox 4">
            <a:extLst>
              <a:ext uri="{FF2B5EF4-FFF2-40B4-BE49-F238E27FC236}">
                <a16:creationId xmlns:a16="http://schemas.microsoft.com/office/drawing/2014/main" id="{D49E20A0-54E6-277B-CF21-C62CC2FECB93}"/>
              </a:ext>
            </a:extLst>
          </p:cNvPr>
          <p:cNvSpPr txBox="1"/>
          <p:nvPr/>
        </p:nvSpPr>
        <p:spPr>
          <a:xfrm>
            <a:off x="841248" y="4110437"/>
            <a:ext cx="5254752" cy="737959"/>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Above: Histograms of the 15-minute averaged 3D anemometer data and the NAM forecast data.  </a:t>
            </a:r>
          </a:p>
        </p:txBody>
      </p:sp>
      <p:pic>
        <p:nvPicPr>
          <p:cNvPr id="6" name="Picture 5">
            <a:extLst>
              <a:ext uri="{FF2B5EF4-FFF2-40B4-BE49-F238E27FC236}">
                <a16:creationId xmlns:a16="http://schemas.microsoft.com/office/drawing/2014/main" id="{70B857F2-8ADD-6654-954E-10DF50302E0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95861" y="3970368"/>
            <a:ext cx="3609190" cy="2691653"/>
          </a:xfrm>
          <a:prstGeom prst="rect">
            <a:avLst/>
          </a:prstGeom>
        </p:spPr>
      </p:pic>
      <p:sp>
        <p:nvSpPr>
          <p:cNvPr id="10" name="TextBox 9">
            <a:extLst>
              <a:ext uri="{FF2B5EF4-FFF2-40B4-BE49-F238E27FC236}">
                <a16:creationId xmlns:a16="http://schemas.microsoft.com/office/drawing/2014/main" id="{30E53F91-D620-3ACF-D678-922999DA455F}"/>
              </a:ext>
            </a:extLst>
          </p:cNvPr>
          <p:cNvSpPr txBox="1"/>
          <p:nvPr/>
        </p:nvSpPr>
        <p:spPr>
          <a:xfrm>
            <a:off x="1509790" y="4923043"/>
            <a:ext cx="6786071" cy="1735155"/>
          </a:xfrm>
          <a:prstGeom prst="rect">
            <a:avLst/>
          </a:prstGeom>
          <a:solidFill>
            <a:schemeClr val="bg1">
              <a:alpha val="50112"/>
            </a:schemeClr>
          </a:solidFill>
        </p:spPr>
        <p:txBody>
          <a:bodyPr wrap="square">
            <a:spAutoFit/>
          </a:bodyPr>
          <a:lstStyle/>
          <a:p>
            <a:pPr marL="5715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Right: Number of rows of data in the joined </a:t>
            </a:r>
            <a:r>
              <a:rPr lang="en-US" sz="1800" b="1" i="1" dirty="0" err="1">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dataframe</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For any given forecast period, there are about four times as many 3D anemometer measurements (ideally there would be exactly four times as many, but there were a couple of time periods when the anemometer was iced up).</a:t>
            </a:r>
          </a:p>
        </p:txBody>
      </p:sp>
    </p:spTree>
    <p:extLst>
      <p:ext uri="{BB962C8B-B14F-4D97-AF65-F5344CB8AC3E}">
        <p14:creationId xmlns:p14="http://schemas.microsoft.com/office/powerpoint/2010/main" val="235389335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9" name="Picture 8">
            <a:extLst>
              <a:ext uri="{FF2B5EF4-FFF2-40B4-BE49-F238E27FC236}">
                <a16:creationId xmlns:a16="http://schemas.microsoft.com/office/drawing/2014/main" id="{EBAF3FAE-688B-F111-5671-839F525947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9630" y="1228249"/>
            <a:ext cx="6775450" cy="5428615"/>
          </a:xfrm>
          <a:prstGeom prst="rect">
            <a:avLst/>
          </a:prstGeom>
        </p:spPr>
      </p:pic>
      <p:sp>
        <p:nvSpPr>
          <p:cNvPr id="11" name="TextBox 10">
            <a:extLst>
              <a:ext uri="{FF2B5EF4-FFF2-40B4-BE49-F238E27FC236}">
                <a16:creationId xmlns:a16="http://schemas.microsoft.com/office/drawing/2014/main" id="{96FB0C0E-B2FF-020A-4580-5D5A10C1F868}"/>
              </a:ext>
            </a:extLst>
          </p:cNvPr>
          <p:cNvSpPr txBox="1"/>
          <p:nvPr/>
        </p:nvSpPr>
        <p:spPr>
          <a:xfrm>
            <a:off x="841248" y="1595660"/>
            <a:ext cx="3810265" cy="3729547"/>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NAM forecast data and 3D anemometer data (15-minute averaged) for temperature, wind direction, and wind speed. The difference (NAM-anemometer) is shown in blue. The NAM forecast data is color-coded by forecast period, where green represents a forecast of half a day or less, and red represents a forecast of up to 1-3 days.</a:t>
            </a:r>
          </a:p>
        </p:txBody>
      </p:sp>
    </p:spTree>
    <p:extLst>
      <p:ext uri="{BB962C8B-B14F-4D97-AF65-F5344CB8AC3E}">
        <p14:creationId xmlns:p14="http://schemas.microsoft.com/office/powerpoint/2010/main" val="382533409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FA30796F-D700-7F17-8FEF-9162E7A57A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731" y="1727835"/>
            <a:ext cx="10784538" cy="2731050"/>
          </a:xfrm>
          <a:prstGeom prst="rect">
            <a:avLst/>
          </a:prstGeom>
        </p:spPr>
      </p:pic>
      <p:sp>
        <p:nvSpPr>
          <p:cNvPr id="6" name="TextBox 5">
            <a:extLst>
              <a:ext uri="{FF2B5EF4-FFF2-40B4-BE49-F238E27FC236}">
                <a16:creationId xmlns:a16="http://schemas.microsoft.com/office/drawing/2014/main" id="{050862AB-209D-CA30-6870-6A87303C799B}"/>
              </a:ext>
            </a:extLst>
          </p:cNvPr>
          <p:cNvSpPr txBox="1"/>
          <p:nvPr/>
        </p:nvSpPr>
        <p:spPr>
          <a:xfrm>
            <a:off x="703730" y="4690135"/>
            <a:ext cx="10784537" cy="1070358"/>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Histograms of the difference between the NAM forecast data and 3D anemometer 15-minute averages for the same 15-minute windows. The forecast period is limited to 0-12 hours and the wind speeds &gt; 1m/s (2.24 mph). </a:t>
            </a:r>
          </a:p>
        </p:txBody>
      </p:sp>
    </p:spTree>
    <p:extLst>
      <p:ext uri="{BB962C8B-B14F-4D97-AF65-F5344CB8AC3E}">
        <p14:creationId xmlns:p14="http://schemas.microsoft.com/office/powerpoint/2010/main" val="300080629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E20393B8-D707-E6A8-25F2-5515BF9ADE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9105" y="1451769"/>
            <a:ext cx="6789420" cy="4981575"/>
          </a:xfrm>
          <a:prstGeom prst="rect">
            <a:avLst/>
          </a:prstGeom>
        </p:spPr>
      </p:pic>
      <p:sp>
        <p:nvSpPr>
          <p:cNvPr id="6" name="TextBox 5">
            <a:extLst>
              <a:ext uri="{FF2B5EF4-FFF2-40B4-BE49-F238E27FC236}">
                <a16:creationId xmlns:a16="http://schemas.microsoft.com/office/drawing/2014/main" id="{9C4FD76D-5487-5632-64AA-BEE8A6B018A6}"/>
              </a:ext>
            </a:extLst>
          </p:cNvPr>
          <p:cNvSpPr txBox="1"/>
          <p:nvPr/>
        </p:nvSpPr>
        <p:spPr>
          <a:xfrm>
            <a:off x="841248" y="1470080"/>
            <a:ext cx="3213917" cy="4061946"/>
          </a:xfrm>
          <a:prstGeom prst="rect">
            <a:avLst/>
          </a:prstGeom>
          <a:solidFill>
            <a:schemeClr val="bg1">
              <a:alpha val="50199"/>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Average temperature difference, wind direction difference, and wind speed difference (NAM-anemometer) per binned temperature, wind direction, wind speed, and kinetic energy of NAM forecast. The forecast period is limited to 0-12 hours to remove inaccuracies from longer-term forecasting.</a:t>
            </a:r>
          </a:p>
        </p:txBody>
      </p:sp>
    </p:spTree>
    <p:extLst>
      <p:ext uri="{BB962C8B-B14F-4D97-AF65-F5344CB8AC3E}">
        <p14:creationId xmlns:p14="http://schemas.microsoft.com/office/powerpoint/2010/main" val="2115213587"/>
      </p:ext>
    </p:extLst>
  </p:cSld>
  <p:clrMapOvr>
    <a:masterClrMapping/>
  </p:clrMapOvr>
  <p:transition spd="slow">
    <p:push dir="u"/>
  </p:transition>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Wisp</Template>
  <TotalTime>13569</TotalTime>
  <Words>1848</Words>
  <Application>Microsoft Macintosh PowerPoint</Application>
  <PresentationFormat>Widescreen</PresentationFormat>
  <Paragraphs>255</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-apple-system</vt:lpstr>
      <vt:lpstr>Aptos</vt:lpstr>
      <vt:lpstr>Arial</vt:lpstr>
      <vt:lpstr>Segoe UI</vt:lpstr>
      <vt:lpstr>Trebuchet MS</vt:lpstr>
      <vt:lpstr>Wingdings 3</vt:lpstr>
      <vt:lpstr>Facet</vt:lpstr>
      <vt:lpstr>Using Multilinear Regression of Publicly-Provided NAM Forecast Data to Develop Site-Specific Wind and Temperature Models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sTEPH aBEGG</dc:creator>
  <cp:lastModifiedBy>sTEPH aBEGG</cp:lastModifiedBy>
  <cp:revision>164</cp:revision>
  <dcterms:created xsi:type="dcterms:W3CDTF">2024-09-26T17:53:02Z</dcterms:created>
  <dcterms:modified xsi:type="dcterms:W3CDTF">2024-11-19T04:16:57Z</dcterms:modified>
</cp:coreProperties>
</file>

<file path=docProps/thumbnail.jpeg>
</file>